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30"/>
  </p:notesMasterIdLst>
  <p:sldIdLst>
    <p:sldId id="256" r:id="rId2"/>
    <p:sldId id="258" r:id="rId3"/>
    <p:sldId id="259" r:id="rId4"/>
    <p:sldId id="303" r:id="rId5"/>
    <p:sldId id="304" r:id="rId6"/>
    <p:sldId id="316" r:id="rId7"/>
    <p:sldId id="317" r:id="rId8"/>
    <p:sldId id="318" r:id="rId9"/>
    <p:sldId id="319" r:id="rId10"/>
    <p:sldId id="320" r:id="rId11"/>
    <p:sldId id="324" r:id="rId12"/>
    <p:sldId id="323" r:id="rId13"/>
    <p:sldId id="322" r:id="rId14"/>
    <p:sldId id="326" r:id="rId15"/>
    <p:sldId id="321" r:id="rId16"/>
    <p:sldId id="325" r:id="rId17"/>
    <p:sldId id="305" r:id="rId18"/>
    <p:sldId id="261" r:id="rId19"/>
    <p:sldId id="306" r:id="rId20"/>
    <p:sldId id="307" r:id="rId21"/>
    <p:sldId id="309" r:id="rId22"/>
    <p:sldId id="308" r:id="rId23"/>
    <p:sldId id="311" r:id="rId24"/>
    <p:sldId id="312" r:id="rId25"/>
    <p:sldId id="313" r:id="rId26"/>
    <p:sldId id="314" r:id="rId27"/>
    <p:sldId id="315" r:id="rId28"/>
    <p:sldId id="285" r:id="rId2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Glegoo" pitchFamily="2" charset="0"/>
      <p:regular r:id="rId34"/>
      <p:bold r:id="rId35"/>
    </p:embeddedFont>
    <p:embeddedFont>
      <p:font typeface="Josefin Sans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EE38290F-7014-EE45-8A63-855AF1358A87}">
          <p14:sldIdLst>
            <p14:sldId id="256"/>
            <p14:sldId id="258"/>
            <p14:sldId id="259"/>
            <p14:sldId id="303"/>
            <p14:sldId id="304"/>
            <p14:sldId id="316"/>
            <p14:sldId id="317"/>
            <p14:sldId id="318"/>
            <p14:sldId id="319"/>
            <p14:sldId id="320"/>
            <p14:sldId id="324"/>
            <p14:sldId id="323"/>
            <p14:sldId id="322"/>
            <p14:sldId id="326"/>
            <p14:sldId id="321"/>
            <p14:sldId id="325"/>
            <p14:sldId id="305"/>
            <p14:sldId id="261"/>
            <p14:sldId id="306"/>
            <p14:sldId id="307"/>
            <p14:sldId id="309"/>
            <p14:sldId id="308"/>
            <p14:sldId id="311"/>
            <p14:sldId id="312"/>
            <p14:sldId id="313"/>
            <p14:sldId id="314"/>
            <p14:sldId id="315"/>
            <p14:sldId id="285"/>
          </p14:sldIdLst>
        </p14:section>
        <p14:section name="沒用到的投影片" id="{D3D35ADA-599E-8745-B8F8-42055643591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張韻琦" initials="YC. C" lastIdx="1" clrIdx="0">
    <p:extLst>
      <p:ext uri="{19B8F6BF-5375-455C-9EA6-DF929625EA0E}">
        <p15:presenceInfo xmlns:p15="http://schemas.microsoft.com/office/powerpoint/2012/main" userId="張韻琦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6D9E4A-13C2-47E0-B5CE-942ADB3FD489}">
  <a:tblStyle styleId="{656D9E4A-13C2-47E0-B5CE-942ADB3FD4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572"/>
  </p:normalViewPr>
  <p:slideViewPr>
    <p:cSldViewPr snapToGrid="0" snapToObjects="1">
      <p:cViewPr>
        <p:scale>
          <a:sx n="153" d="100"/>
          <a:sy n="153" d="100"/>
        </p:scale>
        <p:origin x="6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12:45:16.39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12:45:16.39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391b63e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391b63e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355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dbe632c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dbe632c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52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11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dbe632c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dbe632c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559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dbe632c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dbe632c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98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cdbe632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cdbe632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614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cdbe632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cdbe632c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357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cdbe632ca_0_10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cdbe632ca_0_10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dbe632c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cdbe632c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8c5628ad_0_13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8c5628ad_0_13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306ceecf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306ceecf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60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8c5628ad_0_13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8c5628ad_0_13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79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8c5628ad_0_13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8c5628ad_0_13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9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c8c5628ad_0_13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c8c5628ad_0_13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70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803549"/>
            <a:ext cx="3852000" cy="20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72075" y="3904875"/>
            <a:ext cx="3852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4572000" y="2793925"/>
            <a:ext cx="3852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79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469000" y="-47100"/>
            <a:ext cx="627900" cy="72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accent4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"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7"/>
          <p:cNvSpPr/>
          <p:nvPr/>
        </p:nvSpPr>
        <p:spPr>
          <a:xfrm flipH="1">
            <a:off x="8798544" y="0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50900"/>
            <a:ext cx="7704000" cy="3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AutoNum type="arabicParenR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R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arenR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Both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Both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arenBoth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-5400000">
            <a:off x="577204" y="4211696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117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>
            <a:off x="7971600" y="0"/>
            <a:ext cx="1172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flipH="1">
            <a:off x="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4842400" y="1950338"/>
            <a:ext cx="27792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0000" y="2033013"/>
            <a:ext cx="327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20000" y="2796613"/>
            <a:ext cx="32757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8798544" y="0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20000" y="1192225"/>
            <a:ext cx="16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720000" y="1778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3"/>
          </p:nvPr>
        </p:nvSpPr>
        <p:spPr>
          <a:xfrm>
            <a:off x="3403800" y="11922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5"/>
          </p:nvPr>
        </p:nvSpPr>
        <p:spPr>
          <a:xfrm>
            <a:off x="3403800" y="1778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6"/>
          </p:nvPr>
        </p:nvSpPr>
        <p:spPr>
          <a:xfrm>
            <a:off x="6087600" y="11922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8"/>
          </p:nvPr>
        </p:nvSpPr>
        <p:spPr>
          <a:xfrm>
            <a:off x="6087600" y="1778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9"/>
          </p:nvPr>
        </p:nvSpPr>
        <p:spPr>
          <a:xfrm>
            <a:off x="20619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3" hasCustomPrompt="1"/>
          </p:nvPr>
        </p:nvSpPr>
        <p:spPr>
          <a:xfrm>
            <a:off x="2061900" y="28799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4"/>
          </p:nvPr>
        </p:nvSpPr>
        <p:spPr>
          <a:xfrm>
            <a:off x="20619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4745700" y="3532175"/>
            <a:ext cx="182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16" hasCustomPrompt="1"/>
          </p:nvPr>
        </p:nvSpPr>
        <p:spPr>
          <a:xfrm>
            <a:off x="4745700" y="28799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7"/>
          </p:nvPr>
        </p:nvSpPr>
        <p:spPr>
          <a:xfrm>
            <a:off x="47457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789800" y="3667500"/>
            <a:ext cx="1354200" cy="45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0" y="3667500"/>
            <a:ext cx="1354200" cy="4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2"/>
          </p:nvPr>
        </p:nvSpPr>
        <p:spPr>
          <a:xfrm>
            <a:off x="720000" y="28050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720000" y="3255264"/>
            <a:ext cx="23364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title" idx="3"/>
          </p:nvPr>
        </p:nvSpPr>
        <p:spPr>
          <a:xfrm>
            <a:off x="3403800" y="28050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4"/>
          </p:nvPr>
        </p:nvSpPr>
        <p:spPr>
          <a:xfrm>
            <a:off x="3403800" y="3255264"/>
            <a:ext cx="23364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title" idx="5"/>
          </p:nvPr>
        </p:nvSpPr>
        <p:spPr>
          <a:xfrm>
            <a:off x="6087600" y="28050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6"/>
          </p:nvPr>
        </p:nvSpPr>
        <p:spPr>
          <a:xfrm>
            <a:off x="6087600" y="3255264"/>
            <a:ext cx="23364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/>
          <p:nvPr/>
        </p:nvSpPr>
        <p:spPr>
          <a:xfrm flipH="1">
            <a:off x="5740250" y="0"/>
            <a:ext cx="2767500" cy="35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1"/>
          </p:nvPr>
        </p:nvSpPr>
        <p:spPr>
          <a:xfrm>
            <a:off x="6333900" y="1755798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2"/>
          </p:nvPr>
        </p:nvSpPr>
        <p:spPr>
          <a:xfrm>
            <a:off x="6333900" y="3396990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3"/>
          </p:nvPr>
        </p:nvSpPr>
        <p:spPr>
          <a:xfrm>
            <a:off x="4013850" y="1755798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4013850" y="3396990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1150"/>
            <a:ext cx="77040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8" r:id="rId6"/>
    <p:sldLayoutId id="2147483660" r:id="rId7"/>
    <p:sldLayoutId id="2147483666" r:id="rId8"/>
    <p:sldLayoutId id="2147483668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ntalhouse.g0v.ddio.io/downlo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../Downloads/Final_Project_2019_fin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venantswatch.org.tw/un-core-human-rights-treaties/icesc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ctrTitle"/>
          </p:nvPr>
        </p:nvSpPr>
        <p:spPr>
          <a:xfrm>
            <a:off x="3075140" y="803549"/>
            <a:ext cx="5348860" cy="20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檢視</a:t>
            </a:r>
            <a:r>
              <a:rPr lang="zh-TW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租屋</a:t>
            </a: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物件與</a:t>
            </a:r>
            <a:r>
              <a:rPr lang="zh-TW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租金</a:t>
            </a: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關係</a:t>
            </a:r>
            <a:br>
              <a:rPr lang="en-US" altLang="zh-TW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守護租房者的</a:t>
            </a:r>
            <a:r>
              <a:rPr lang="zh-TW" alt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居住正義</a:t>
            </a:r>
            <a:endParaRPr sz="3600" dirty="0">
              <a:solidFill>
                <a:schemeClr val="accent5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29" y="1193973"/>
            <a:ext cx="3077978" cy="235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5749570" y="3975737"/>
            <a:ext cx="3852000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accent5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資管四 黃啟宏 ／ 圖資四 張韻琦</a:t>
            </a:r>
            <a:endParaRPr dirty="0">
              <a:solidFill>
                <a:schemeClr val="accent5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2"/>
          </p:nvPr>
        </p:nvSpPr>
        <p:spPr>
          <a:xfrm>
            <a:off x="3131506" y="2787573"/>
            <a:ext cx="4346531" cy="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——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透過數據，協助租屋者做出符合利益的租屋決策。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7" descr="行政區物件總量">
            <a:extLst>
              <a:ext uri="{FF2B5EF4-FFF2-40B4-BE49-F238E27FC236}">
                <a16:creationId xmlns:a16="http://schemas.microsoft.com/office/drawing/2014/main" id="{A0A07E67-2C86-094A-80D9-F0C94674979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659" y="1990"/>
            <a:ext cx="4928419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2C4D5D-86F9-5E42-908D-8C272F798C2C}"/>
              </a:ext>
            </a:extLst>
          </p:cNvPr>
          <p:cNvSpPr/>
          <p:nvPr/>
        </p:nvSpPr>
        <p:spPr>
          <a:xfrm>
            <a:off x="1217922" y="899641"/>
            <a:ext cx="55401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行政區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物件數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0C7E42-386A-7941-AC8F-8163735F76C3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00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9" descr="各行政區平均租金">
            <a:extLst>
              <a:ext uri="{FF2B5EF4-FFF2-40B4-BE49-F238E27FC236}">
                <a16:creationId xmlns:a16="http://schemas.microsoft.com/office/drawing/2014/main" id="{48FB0FD5-C8F4-654B-AE0A-67A2351A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" y="1"/>
            <a:ext cx="8261033" cy="51541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4F39724-22CE-1E46-A90D-07FAF88658F6}"/>
              </a:ext>
            </a:extLst>
          </p:cNvPr>
          <p:cNvSpPr txBox="1"/>
          <p:nvPr/>
        </p:nvSpPr>
        <p:spPr>
          <a:xfrm>
            <a:off x="7757160" y="1859280"/>
            <a:ext cx="5437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租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605CE5-59D3-514E-AF0D-2493D8CF135B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886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8" descr="各行政區租金中位數">
            <a:extLst>
              <a:ext uri="{FF2B5EF4-FFF2-40B4-BE49-F238E27FC236}">
                <a16:creationId xmlns:a16="http://schemas.microsoft.com/office/drawing/2014/main" id="{DD9489DF-1517-F349-A118-02FD4BBBA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5" y="0"/>
            <a:ext cx="8243910" cy="51435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4A7F918-DE71-1A41-BDD9-248A0CF647F4}"/>
              </a:ext>
            </a:extLst>
          </p:cNvPr>
          <p:cNvSpPr txBox="1"/>
          <p:nvPr/>
        </p:nvSpPr>
        <p:spPr>
          <a:xfrm>
            <a:off x="7738736" y="1798320"/>
            <a:ext cx="5437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租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F3240E-7923-CD4D-B7E8-F6AA41976CA3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99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D9B0E-3B1E-5148-934D-4BB463E1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CE9841-D926-254E-AB65-D6E407093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B3777FC-5F1E-8A49-BEB3-844A88A67D2D}"/>
              </a:ext>
            </a:extLst>
          </p:cNvPr>
          <p:cNvSpPr/>
          <p:nvPr/>
        </p:nvSpPr>
        <p:spPr>
          <a:xfrm>
            <a:off x="1228207" y="798801"/>
            <a:ext cx="5540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行政區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房型比例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slide2" descr="行政區房型比例">
            <a:extLst>
              <a:ext uri="{FF2B5EF4-FFF2-40B4-BE49-F238E27FC236}">
                <a16:creationId xmlns:a16="http://schemas.microsoft.com/office/drawing/2014/main" id="{4873C00E-8CCD-164A-8531-12254F5CD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69" y="8631"/>
            <a:ext cx="4668024" cy="5119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F2BD9D5-7911-9142-8FEF-41C6F37CDBAF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8884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080E81-3F09-4E4D-A4F8-FCAA56AE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572885C-4CA2-904B-A840-E1311FEEBA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D53A61-63A8-E843-A237-270D3F2D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36" y="0"/>
            <a:ext cx="7430327" cy="50256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3CC1376-8DB0-A94F-A44F-BD0569714BC8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64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10" descr="行政區「整層住家」租金中位數">
            <a:extLst>
              <a:ext uri="{FF2B5EF4-FFF2-40B4-BE49-F238E27FC236}">
                <a16:creationId xmlns:a16="http://schemas.microsoft.com/office/drawing/2014/main" id="{2ECDE0A1-9188-E049-A14F-440BB026B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3" y="1"/>
            <a:ext cx="8355206" cy="5143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10F24E-9620-3843-90CC-22269B6B1084}"/>
              </a:ext>
            </a:extLst>
          </p:cNvPr>
          <p:cNvSpPr/>
          <p:nvPr/>
        </p:nvSpPr>
        <p:spPr>
          <a:xfrm>
            <a:off x="7689967" y="1663809"/>
            <a:ext cx="554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整層住家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AC766D-FE16-D44A-961E-65B02C5165CA}"/>
              </a:ext>
            </a:extLst>
          </p:cNvPr>
          <p:cNvSpPr/>
          <p:nvPr/>
        </p:nvSpPr>
        <p:spPr>
          <a:xfrm>
            <a:off x="8140433" y="1663809"/>
            <a:ext cx="5540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租金中位數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F01680-D59D-714E-B18C-0B2B46D2723C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531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B3E39-9439-D64D-8CBE-B1919EE4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4D24F9C-419D-F844-8C90-D4E98755FF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slide2" descr="工作表 1">
            <a:extLst>
              <a:ext uri="{FF2B5EF4-FFF2-40B4-BE49-F238E27FC236}">
                <a16:creationId xmlns:a16="http://schemas.microsoft.com/office/drawing/2014/main" id="{F8875CFD-D1DC-1A4F-8ED0-1F587FD54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0"/>
            <a:ext cx="7044012" cy="51216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791B6CB-EC0D-9A4F-BE8C-95C970E3B09F}"/>
              </a:ext>
            </a:extLst>
          </p:cNvPr>
          <p:cNvSpPr txBox="1"/>
          <p:nvPr/>
        </p:nvSpPr>
        <p:spPr>
          <a:xfrm>
            <a:off x="7492142" y="1320541"/>
            <a:ext cx="54373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北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概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CA7E90-E7EB-D746-A109-9538DE80406D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27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subTitle" idx="1"/>
          </p:nvPr>
        </p:nvSpPr>
        <p:spPr>
          <a:xfrm>
            <a:off x="720000" y="2796613"/>
            <a:ext cx="450645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開放台灣民間租屋資料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》2019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年的資料，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以分析整年趨勢，並避免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疫情影響分析。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720000" y="2033013"/>
            <a:ext cx="171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資料處理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4">
            <a:alphaModFix/>
          </a:blip>
          <a:srcRect l="10981" r="40451"/>
          <a:stretch/>
        </p:blipFill>
        <p:spPr>
          <a:xfrm>
            <a:off x="5226450" y="754425"/>
            <a:ext cx="3197550" cy="43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84C38B8-971A-6748-B9B4-507383ECC77E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22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Exploring the data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F37D29-D009-4842-B067-C80A00B29D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9319" y="3354255"/>
            <a:ext cx="6265880" cy="143332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11D2116-EBA3-DF4A-BB32-12C6E7CE3D98}"/>
              </a:ext>
            </a:extLst>
          </p:cNvPr>
          <p:cNvSpPr txBox="1"/>
          <p:nvPr/>
        </p:nvSpPr>
        <p:spPr>
          <a:xfrm>
            <a:off x="1406871" y="1329062"/>
            <a:ext cx="6994222" cy="8723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800" dirty="0"/>
              <a:t>刪除「不具數值意義」、「重複資訊」、「與租金無關」的特性</a:t>
            </a:r>
            <a:endParaRPr kumimoji="1" lang="en-US" altLang="zh-TW" sz="1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800" dirty="0"/>
              <a:t>針對需要考慮最多特性的</a:t>
            </a:r>
            <a:r>
              <a:rPr kumimoji="1" lang="zh-TW" altLang="en-US" sz="1800" b="1" dirty="0"/>
              <a:t>整層住家</a:t>
            </a:r>
            <a:r>
              <a:rPr kumimoji="1" lang="zh-TW" altLang="en-US" sz="1800" dirty="0"/>
              <a:t>進行分析及建模</a:t>
            </a:r>
            <a:endParaRPr kumimoji="1" lang="en-US" altLang="zh-TW" sz="1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A731EA-3E7F-C846-A48E-FA4975684A31}"/>
              </a:ext>
            </a:extLst>
          </p:cNvPr>
          <p:cNvSpPr txBox="1"/>
          <p:nvPr/>
        </p:nvSpPr>
        <p:spPr>
          <a:xfrm>
            <a:off x="5112814" y="478757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▲資料集中所有變數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84F816-BCA1-8148-9023-74AB6CA95AA0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18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Preprocessing the Data</a:t>
            </a:r>
            <a:endParaRPr lang="zh-TW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1D2116-EBA3-DF4A-BB32-12C6E7CE3D98}"/>
              </a:ext>
            </a:extLst>
          </p:cNvPr>
          <p:cNvSpPr txBox="1"/>
          <p:nvPr/>
        </p:nvSpPr>
        <p:spPr>
          <a:xfrm>
            <a:off x="1406871" y="1329062"/>
            <a:ext cx="2839239" cy="1703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+mj-lt"/>
              </a:rPr>
              <a:t>資料處理的三個階段</a:t>
            </a:r>
            <a:endParaRPr lang="en-US" altLang="zh-TW" sz="18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zh-TW" altLang="zh-TW" sz="1800" dirty="0">
                <a:latin typeface="+mj-lt"/>
              </a:rPr>
              <a:t>各區各類型案件月租金</a:t>
            </a:r>
            <a:endParaRPr kumimoji="1" lang="en-US" altLang="zh-TW" sz="1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800" dirty="0"/>
              <a:t>整層住家租屋資料</a:t>
            </a:r>
            <a:endParaRPr kumimoji="1" lang="en-US" altLang="zh-TW" sz="1800" dirty="0"/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kumimoji="1" lang="zh-TW" altLang="en-US" sz="1800" dirty="0"/>
              <a:t>各地理位置之月租金</a:t>
            </a:r>
            <a:endParaRPr kumimoji="1" lang="en-US" altLang="zh-TW" sz="1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06555F-F390-F541-84CA-7145B56DA8B2}"/>
              </a:ext>
            </a:extLst>
          </p:cNvPr>
          <p:cNvSpPr txBox="1"/>
          <p:nvPr/>
        </p:nvSpPr>
        <p:spPr>
          <a:xfrm>
            <a:off x="5360894" y="4697506"/>
            <a:ext cx="362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hlinkClick r:id="rId3"/>
              </a:rPr>
              <a:t>../Downloads/Final_Project_2019_final.html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D812621-E33A-F646-B07A-155058B529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20683" y="1040115"/>
            <a:ext cx="3806859" cy="35250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097FC9-0FEB-0F4D-BD57-912C3FA40FFB}"/>
              </a:ext>
            </a:extLst>
          </p:cNvPr>
          <p:cNvPicPr/>
          <p:nvPr/>
        </p:nvPicPr>
        <p:blipFill rotWithShape="1">
          <a:blip r:embed="rId5"/>
          <a:srcRect b="12512"/>
          <a:stretch/>
        </p:blipFill>
        <p:spPr bwMode="auto">
          <a:xfrm>
            <a:off x="4855887" y="1099499"/>
            <a:ext cx="3997167" cy="3095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3C6483-1D19-5D4E-AFD0-5C5ABAF27D1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920683" y="819750"/>
            <a:ext cx="2935492" cy="36518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54B2A6D-B948-2C4C-8E57-A6259A9BBE6E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9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2061900" y="1192225"/>
            <a:ext cx="16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主題探討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 idx="2"/>
          </p:nvPr>
        </p:nvSpPr>
        <p:spPr>
          <a:xfrm>
            <a:off x="20619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061900" y="1778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台灣的居住正義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3"/>
          </p:nvPr>
        </p:nvSpPr>
        <p:spPr>
          <a:xfrm>
            <a:off x="47457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6" name="Google Shape;186;p32"/>
          <p:cNvSpPr txBox="1">
            <a:spLocks noGrp="1"/>
          </p:cNvSpPr>
          <p:nvPr>
            <p:ph type="title" idx="4"/>
          </p:nvPr>
        </p:nvSpPr>
        <p:spPr>
          <a:xfrm>
            <a:off x="4745700" y="28799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5"/>
          </p:nvPr>
        </p:nvSpPr>
        <p:spPr>
          <a:xfrm>
            <a:off x="47457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影響租金變因</a:t>
            </a:r>
            <a:endParaRPr lang="e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 idx="6"/>
          </p:nvPr>
        </p:nvSpPr>
        <p:spPr>
          <a:xfrm>
            <a:off x="4745700" y="119222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資料視覺化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7"/>
          </p:nvPr>
        </p:nvSpPr>
        <p:spPr>
          <a:xfrm>
            <a:off x="4745700" y="540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8"/>
          </p:nvPr>
        </p:nvSpPr>
        <p:spPr>
          <a:xfrm>
            <a:off x="4745700" y="1778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呈現資料分布概況</a:t>
            </a:r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9"/>
          </p:nvPr>
        </p:nvSpPr>
        <p:spPr>
          <a:xfrm>
            <a:off x="20619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資料處理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13"/>
          </p:nvPr>
        </p:nvSpPr>
        <p:spPr>
          <a:xfrm>
            <a:off x="2061900" y="28799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3</a:t>
            </a:r>
            <a:endParaRPr dirty="0"/>
          </a:p>
        </p:txBody>
      </p:sp>
      <p:sp>
        <p:nvSpPr>
          <p:cNvPr id="193" name="Google Shape;193;p32"/>
          <p:cNvSpPr txBox="1">
            <a:spLocks noGrp="1"/>
          </p:cNvSpPr>
          <p:nvPr>
            <p:ph type="subTitle" idx="14"/>
          </p:nvPr>
        </p:nvSpPr>
        <p:spPr>
          <a:xfrm>
            <a:off x="20619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資料清理、資料分析</a:t>
            </a:r>
            <a:endParaRPr lang="e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E4FA7F-3DA3-494E-A837-179B69773DC9}"/>
              </a:ext>
            </a:extLst>
          </p:cNvPr>
          <p:cNvSpPr txBox="1"/>
          <p:nvPr/>
        </p:nvSpPr>
        <p:spPr>
          <a:xfrm>
            <a:off x="8706633" y="1656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Building the Model</a:t>
            </a:r>
            <a:endParaRPr lang="zh-TW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1D2116-EBA3-DF4A-BB32-12C6E7CE3D98}"/>
              </a:ext>
            </a:extLst>
          </p:cNvPr>
          <p:cNvSpPr txBox="1"/>
          <p:nvPr/>
        </p:nvSpPr>
        <p:spPr>
          <a:xfrm>
            <a:off x="1406871" y="1329062"/>
            <a:ext cx="147989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800" dirty="0"/>
              <a:t>1</a:t>
            </a:r>
            <a:r>
              <a:rPr kumimoji="1" lang="en-US" altLang="zh-TW" sz="2000" dirty="0"/>
              <a:t>. </a:t>
            </a:r>
            <a:r>
              <a:rPr kumimoji="1" lang="zh-TW" altLang="en-US" sz="2000" dirty="0"/>
              <a:t>房屋屬性</a:t>
            </a:r>
            <a:endParaRPr kumimoji="1"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74B018-44A1-7C48-97CD-37B3916441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17871" y="944004"/>
            <a:ext cx="5274310" cy="15513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AA5E87-CBFB-7244-9FF0-7567DAAC6A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17871" y="2495309"/>
            <a:ext cx="5274310" cy="27165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50E670-51B0-D44B-95DC-1064F6CA4BFB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674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對整層住家的需求者來說：</a:t>
            </a:r>
          </a:p>
        </p:txBody>
      </p:sp>
      <p:grpSp>
        <p:nvGrpSpPr>
          <p:cNvPr id="254" name="Google Shape;254;p36"/>
          <p:cNvGrpSpPr/>
          <p:nvPr/>
        </p:nvGrpSpPr>
        <p:grpSpPr>
          <a:xfrm>
            <a:off x="6718852" y="3922644"/>
            <a:ext cx="1157563" cy="1160895"/>
            <a:chOff x="1263900" y="2879850"/>
            <a:chExt cx="571775" cy="571675"/>
          </a:xfrm>
        </p:grpSpPr>
        <p:sp>
          <p:nvSpPr>
            <p:cNvPr id="255" name="Google Shape;255;p36"/>
            <p:cNvSpPr/>
            <p:nvPr/>
          </p:nvSpPr>
          <p:spPr>
            <a:xfrm>
              <a:off x="1263900" y="3418025"/>
              <a:ext cx="571775" cy="33500"/>
            </a:xfrm>
            <a:custGeom>
              <a:avLst/>
              <a:gdLst/>
              <a:ahLst/>
              <a:cxnLst/>
              <a:rect l="l" t="t" r="r" b="b"/>
              <a:pathLst>
                <a:path w="22871" h="1340" extrusionOk="0">
                  <a:moveTo>
                    <a:pt x="1" y="0"/>
                  </a:moveTo>
                  <a:lnTo>
                    <a:pt x="1" y="1339"/>
                  </a:lnTo>
                  <a:lnTo>
                    <a:pt x="22870" y="1339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1263900" y="2879850"/>
              <a:ext cx="571775" cy="494800"/>
            </a:xfrm>
            <a:custGeom>
              <a:avLst/>
              <a:gdLst/>
              <a:ahLst/>
              <a:cxnLst/>
              <a:rect l="l" t="t" r="r" b="b"/>
              <a:pathLst>
                <a:path w="22871" h="19792" extrusionOk="0">
                  <a:moveTo>
                    <a:pt x="9227" y="1340"/>
                  </a:moveTo>
                  <a:lnTo>
                    <a:pt x="9227" y="3073"/>
                  </a:lnTo>
                  <a:lnTo>
                    <a:pt x="7491" y="3073"/>
                  </a:lnTo>
                  <a:lnTo>
                    <a:pt x="7491" y="1340"/>
                  </a:lnTo>
                  <a:close/>
                  <a:moveTo>
                    <a:pt x="17309" y="4414"/>
                  </a:moveTo>
                  <a:lnTo>
                    <a:pt x="21529" y="8634"/>
                  </a:lnTo>
                  <a:lnTo>
                    <a:pt x="21529" y="9225"/>
                  </a:lnTo>
                  <a:lnTo>
                    <a:pt x="16326" y="9225"/>
                  </a:lnTo>
                  <a:lnTo>
                    <a:pt x="11516" y="4414"/>
                  </a:lnTo>
                  <a:close/>
                  <a:moveTo>
                    <a:pt x="11357" y="4416"/>
                  </a:moveTo>
                  <a:lnTo>
                    <a:pt x="6547" y="9226"/>
                  </a:lnTo>
                  <a:lnTo>
                    <a:pt x="1342" y="9226"/>
                  </a:lnTo>
                  <a:lnTo>
                    <a:pt x="1342" y="8636"/>
                  </a:lnTo>
                  <a:lnTo>
                    <a:pt x="5562" y="4416"/>
                  </a:lnTo>
                  <a:close/>
                  <a:moveTo>
                    <a:pt x="4615" y="13642"/>
                  </a:moveTo>
                  <a:lnTo>
                    <a:pt x="4615" y="15378"/>
                  </a:lnTo>
                  <a:lnTo>
                    <a:pt x="2880" y="15378"/>
                  </a:lnTo>
                  <a:lnTo>
                    <a:pt x="2880" y="13642"/>
                  </a:lnTo>
                  <a:close/>
                  <a:moveTo>
                    <a:pt x="19991" y="13642"/>
                  </a:moveTo>
                  <a:lnTo>
                    <a:pt x="19991" y="15378"/>
                  </a:lnTo>
                  <a:lnTo>
                    <a:pt x="18255" y="15378"/>
                  </a:lnTo>
                  <a:lnTo>
                    <a:pt x="18255" y="13642"/>
                  </a:lnTo>
                  <a:close/>
                  <a:moveTo>
                    <a:pt x="13840" y="13642"/>
                  </a:moveTo>
                  <a:lnTo>
                    <a:pt x="13840" y="18452"/>
                  </a:lnTo>
                  <a:lnTo>
                    <a:pt x="9029" y="18452"/>
                  </a:lnTo>
                  <a:lnTo>
                    <a:pt x="9029" y="13642"/>
                  </a:lnTo>
                  <a:close/>
                  <a:moveTo>
                    <a:pt x="11437" y="6230"/>
                  </a:moveTo>
                  <a:lnTo>
                    <a:pt x="15774" y="10567"/>
                  </a:lnTo>
                  <a:lnTo>
                    <a:pt x="19994" y="10567"/>
                  </a:lnTo>
                  <a:lnTo>
                    <a:pt x="19994" y="12301"/>
                  </a:lnTo>
                  <a:lnTo>
                    <a:pt x="16916" y="12301"/>
                  </a:lnTo>
                  <a:lnTo>
                    <a:pt x="16916" y="16717"/>
                  </a:lnTo>
                  <a:lnTo>
                    <a:pt x="19991" y="16717"/>
                  </a:lnTo>
                  <a:lnTo>
                    <a:pt x="19991" y="18452"/>
                  </a:lnTo>
                  <a:lnTo>
                    <a:pt x="15181" y="18452"/>
                  </a:lnTo>
                  <a:lnTo>
                    <a:pt x="15181" y="12301"/>
                  </a:lnTo>
                  <a:lnTo>
                    <a:pt x="7690" y="12301"/>
                  </a:lnTo>
                  <a:lnTo>
                    <a:pt x="7690" y="18452"/>
                  </a:lnTo>
                  <a:lnTo>
                    <a:pt x="2880" y="18452"/>
                  </a:lnTo>
                  <a:lnTo>
                    <a:pt x="2880" y="16717"/>
                  </a:lnTo>
                  <a:lnTo>
                    <a:pt x="5955" y="16717"/>
                  </a:lnTo>
                  <a:lnTo>
                    <a:pt x="5955" y="12301"/>
                  </a:lnTo>
                  <a:lnTo>
                    <a:pt x="2880" y="12301"/>
                  </a:lnTo>
                  <a:lnTo>
                    <a:pt x="2880" y="10567"/>
                  </a:lnTo>
                  <a:lnTo>
                    <a:pt x="7100" y="10567"/>
                  </a:lnTo>
                  <a:lnTo>
                    <a:pt x="11437" y="6230"/>
                  </a:lnTo>
                  <a:close/>
                  <a:moveTo>
                    <a:pt x="6154" y="0"/>
                  </a:moveTo>
                  <a:lnTo>
                    <a:pt x="6154" y="3077"/>
                  </a:lnTo>
                  <a:lnTo>
                    <a:pt x="5007" y="3077"/>
                  </a:lnTo>
                  <a:lnTo>
                    <a:pt x="1" y="8081"/>
                  </a:lnTo>
                  <a:lnTo>
                    <a:pt x="1" y="10566"/>
                  </a:lnTo>
                  <a:lnTo>
                    <a:pt x="1539" y="10566"/>
                  </a:lnTo>
                  <a:lnTo>
                    <a:pt x="1539" y="18452"/>
                  </a:lnTo>
                  <a:lnTo>
                    <a:pt x="1" y="18452"/>
                  </a:lnTo>
                  <a:lnTo>
                    <a:pt x="1" y="19792"/>
                  </a:lnTo>
                  <a:lnTo>
                    <a:pt x="22870" y="19792"/>
                  </a:lnTo>
                  <a:lnTo>
                    <a:pt x="22870" y="18452"/>
                  </a:lnTo>
                  <a:lnTo>
                    <a:pt x="21330" y="18452"/>
                  </a:lnTo>
                  <a:lnTo>
                    <a:pt x="21330" y="10567"/>
                  </a:lnTo>
                  <a:lnTo>
                    <a:pt x="22870" y="10567"/>
                  </a:lnTo>
                  <a:lnTo>
                    <a:pt x="22870" y="8081"/>
                  </a:lnTo>
                  <a:lnTo>
                    <a:pt x="17864" y="3077"/>
                  </a:lnTo>
                  <a:lnTo>
                    <a:pt x="10568" y="3077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1511325" y="3110500"/>
              <a:ext cx="76875" cy="33500"/>
            </a:xfrm>
            <a:custGeom>
              <a:avLst/>
              <a:gdLst/>
              <a:ahLst/>
              <a:cxnLst/>
              <a:rect l="l" t="t" r="r" b="b"/>
              <a:pathLst>
                <a:path w="3075" h="1340" extrusionOk="0">
                  <a:moveTo>
                    <a:pt x="0" y="0"/>
                  </a:moveTo>
                  <a:lnTo>
                    <a:pt x="0" y="1340"/>
                  </a:lnTo>
                  <a:lnTo>
                    <a:pt x="3075" y="1340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9E6A32-A2BD-954F-8805-783B3DED0F6D}"/>
              </a:ext>
            </a:extLst>
          </p:cNvPr>
          <p:cNvSpPr txBox="1"/>
          <p:nvPr/>
        </p:nvSpPr>
        <p:spPr>
          <a:xfrm>
            <a:off x="623229" y="1550504"/>
            <a:ext cx="7184980" cy="2385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1. </a:t>
            </a:r>
            <a:r>
              <a:rPr lang="zh-TW" altLang="zh-TW" sz="1600" b="1" dirty="0"/>
              <a:t>比起公寓與透天，更加偏好於電梯大樓。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/>
              <a:t>2. </a:t>
            </a:r>
            <a:r>
              <a:rPr lang="zh-TW" altLang="zh-TW" sz="1600" b="1" dirty="0"/>
              <a:t>自報頂加和月租金呈負相關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/>
              <a:t>3. </a:t>
            </a:r>
            <a:r>
              <a:rPr lang="zh-TW" altLang="zh-TW" sz="1600" b="1" dirty="0"/>
              <a:t>月租金對坪數和衛浴數為正相關，而房數、客廳</a:t>
            </a:r>
            <a:r>
              <a:rPr lang="zh-TW" altLang="en-US" sz="1600" b="1" dirty="0"/>
              <a:t>數</a:t>
            </a:r>
            <a:r>
              <a:rPr lang="zh-TW" altLang="zh-TW" sz="1600" b="1" dirty="0"/>
              <a:t>與陽台數則呈負相關。</a:t>
            </a:r>
            <a:endParaRPr lang="en-US" altLang="zh-TW" sz="1600" b="1" dirty="0"/>
          </a:p>
          <a:p>
            <a:pPr lvl="8"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台灣家庭規模小</a:t>
            </a:r>
            <a:r>
              <a:rPr lang="zh-TW" altLang="en-US" dirty="0"/>
              <a:t>、</a:t>
            </a:r>
            <a:r>
              <a:rPr lang="zh-TW" altLang="zh-TW" dirty="0"/>
              <a:t>每坪平均價格高昂</a:t>
            </a:r>
            <a:endParaRPr lang="en-US" altLang="zh-TW" dirty="0"/>
          </a:p>
          <a:p>
            <a:pPr lvl="8"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房數減少可以提高室內空間使用效率，</a:t>
            </a:r>
            <a:endParaRPr lang="en-US" altLang="zh-TW" dirty="0"/>
          </a:p>
          <a:p>
            <a:pPr lvl="8"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增加居住品質（李馨蘋、劉代洋，</a:t>
            </a:r>
            <a:r>
              <a:rPr lang="en-US" altLang="zh-TW" dirty="0"/>
              <a:t>1999</a:t>
            </a:r>
            <a:r>
              <a:rPr lang="zh-TW" altLang="zh-TW" dirty="0"/>
              <a:t>）</a:t>
            </a:r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B862AF-EBF7-CB40-B05B-3050E9A6D351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470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11D2116-EBA3-DF4A-BB32-12C6E7CE3D98}"/>
              </a:ext>
            </a:extLst>
          </p:cNvPr>
          <p:cNvSpPr txBox="1"/>
          <p:nvPr/>
        </p:nvSpPr>
        <p:spPr>
          <a:xfrm>
            <a:off x="1433376" y="1240166"/>
            <a:ext cx="1750800" cy="958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/>
              <a:t>2. </a:t>
            </a:r>
            <a:r>
              <a:rPr kumimoji="1" lang="zh-TW" altLang="en-US" sz="2000" dirty="0"/>
              <a:t>交通機能與</a:t>
            </a:r>
            <a:endParaRPr kumimoji="1" lang="en-US" altLang="zh-TW" sz="2000" dirty="0"/>
          </a:p>
          <a:p>
            <a:pPr algn="ctr">
              <a:lnSpc>
                <a:spcPct val="150000"/>
              </a:lnSpc>
            </a:pPr>
            <a:r>
              <a:rPr kumimoji="1" lang="zh-TW" altLang="en-US" sz="2000" dirty="0"/>
              <a:t>環境屬性 </a:t>
            </a:r>
            <a:endParaRPr kumimoji="1"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0CE53E-0A82-1940-8504-AE7D494901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9690" y="753489"/>
            <a:ext cx="5274310" cy="3185795"/>
          </a:xfrm>
          <a:prstGeom prst="rect">
            <a:avLst/>
          </a:prstGeom>
        </p:spPr>
      </p:pic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Building the Model</a:t>
            </a:r>
            <a:endParaRPr lang="zh-TW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4E699A-F6D0-EF44-A214-AF9C061243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69690" y="4027426"/>
            <a:ext cx="5274310" cy="7251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E0F4737-45B5-084F-8580-7988A62023AA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918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對整層住家的需求者來說：</a:t>
            </a:r>
          </a:p>
        </p:txBody>
      </p:sp>
      <p:grpSp>
        <p:nvGrpSpPr>
          <p:cNvPr id="254" name="Google Shape;254;p36"/>
          <p:cNvGrpSpPr/>
          <p:nvPr/>
        </p:nvGrpSpPr>
        <p:grpSpPr>
          <a:xfrm>
            <a:off x="6718852" y="3922644"/>
            <a:ext cx="1157563" cy="1160895"/>
            <a:chOff x="1263900" y="2879850"/>
            <a:chExt cx="571775" cy="571675"/>
          </a:xfrm>
        </p:grpSpPr>
        <p:sp>
          <p:nvSpPr>
            <p:cNvPr id="255" name="Google Shape;255;p36"/>
            <p:cNvSpPr/>
            <p:nvPr/>
          </p:nvSpPr>
          <p:spPr>
            <a:xfrm>
              <a:off x="1263900" y="3418025"/>
              <a:ext cx="571775" cy="33500"/>
            </a:xfrm>
            <a:custGeom>
              <a:avLst/>
              <a:gdLst/>
              <a:ahLst/>
              <a:cxnLst/>
              <a:rect l="l" t="t" r="r" b="b"/>
              <a:pathLst>
                <a:path w="22871" h="1340" extrusionOk="0">
                  <a:moveTo>
                    <a:pt x="1" y="0"/>
                  </a:moveTo>
                  <a:lnTo>
                    <a:pt x="1" y="1339"/>
                  </a:lnTo>
                  <a:lnTo>
                    <a:pt x="22870" y="1339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1263900" y="2879850"/>
              <a:ext cx="571775" cy="494800"/>
            </a:xfrm>
            <a:custGeom>
              <a:avLst/>
              <a:gdLst/>
              <a:ahLst/>
              <a:cxnLst/>
              <a:rect l="l" t="t" r="r" b="b"/>
              <a:pathLst>
                <a:path w="22871" h="19792" extrusionOk="0">
                  <a:moveTo>
                    <a:pt x="9227" y="1340"/>
                  </a:moveTo>
                  <a:lnTo>
                    <a:pt x="9227" y="3073"/>
                  </a:lnTo>
                  <a:lnTo>
                    <a:pt x="7491" y="3073"/>
                  </a:lnTo>
                  <a:lnTo>
                    <a:pt x="7491" y="1340"/>
                  </a:lnTo>
                  <a:close/>
                  <a:moveTo>
                    <a:pt x="17309" y="4414"/>
                  </a:moveTo>
                  <a:lnTo>
                    <a:pt x="21529" y="8634"/>
                  </a:lnTo>
                  <a:lnTo>
                    <a:pt x="21529" y="9225"/>
                  </a:lnTo>
                  <a:lnTo>
                    <a:pt x="16326" y="9225"/>
                  </a:lnTo>
                  <a:lnTo>
                    <a:pt x="11516" y="4414"/>
                  </a:lnTo>
                  <a:close/>
                  <a:moveTo>
                    <a:pt x="11357" y="4416"/>
                  </a:moveTo>
                  <a:lnTo>
                    <a:pt x="6547" y="9226"/>
                  </a:lnTo>
                  <a:lnTo>
                    <a:pt x="1342" y="9226"/>
                  </a:lnTo>
                  <a:lnTo>
                    <a:pt x="1342" y="8636"/>
                  </a:lnTo>
                  <a:lnTo>
                    <a:pt x="5562" y="4416"/>
                  </a:lnTo>
                  <a:close/>
                  <a:moveTo>
                    <a:pt x="4615" y="13642"/>
                  </a:moveTo>
                  <a:lnTo>
                    <a:pt x="4615" y="15378"/>
                  </a:lnTo>
                  <a:lnTo>
                    <a:pt x="2880" y="15378"/>
                  </a:lnTo>
                  <a:lnTo>
                    <a:pt x="2880" y="13642"/>
                  </a:lnTo>
                  <a:close/>
                  <a:moveTo>
                    <a:pt x="19991" y="13642"/>
                  </a:moveTo>
                  <a:lnTo>
                    <a:pt x="19991" y="15378"/>
                  </a:lnTo>
                  <a:lnTo>
                    <a:pt x="18255" y="15378"/>
                  </a:lnTo>
                  <a:lnTo>
                    <a:pt x="18255" y="13642"/>
                  </a:lnTo>
                  <a:close/>
                  <a:moveTo>
                    <a:pt x="13840" y="13642"/>
                  </a:moveTo>
                  <a:lnTo>
                    <a:pt x="13840" y="18452"/>
                  </a:lnTo>
                  <a:lnTo>
                    <a:pt x="9029" y="18452"/>
                  </a:lnTo>
                  <a:lnTo>
                    <a:pt x="9029" y="13642"/>
                  </a:lnTo>
                  <a:close/>
                  <a:moveTo>
                    <a:pt x="11437" y="6230"/>
                  </a:moveTo>
                  <a:lnTo>
                    <a:pt x="15774" y="10567"/>
                  </a:lnTo>
                  <a:lnTo>
                    <a:pt x="19994" y="10567"/>
                  </a:lnTo>
                  <a:lnTo>
                    <a:pt x="19994" y="12301"/>
                  </a:lnTo>
                  <a:lnTo>
                    <a:pt x="16916" y="12301"/>
                  </a:lnTo>
                  <a:lnTo>
                    <a:pt x="16916" y="16717"/>
                  </a:lnTo>
                  <a:lnTo>
                    <a:pt x="19991" y="16717"/>
                  </a:lnTo>
                  <a:lnTo>
                    <a:pt x="19991" y="18452"/>
                  </a:lnTo>
                  <a:lnTo>
                    <a:pt x="15181" y="18452"/>
                  </a:lnTo>
                  <a:lnTo>
                    <a:pt x="15181" y="12301"/>
                  </a:lnTo>
                  <a:lnTo>
                    <a:pt x="7690" y="12301"/>
                  </a:lnTo>
                  <a:lnTo>
                    <a:pt x="7690" y="18452"/>
                  </a:lnTo>
                  <a:lnTo>
                    <a:pt x="2880" y="18452"/>
                  </a:lnTo>
                  <a:lnTo>
                    <a:pt x="2880" y="16717"/>
                  </a:lnTo>
                  <a:lnTo>
                    <a:pt x="5955" y="16717"/>
                  </a:lnTo>
                  <a:lnTo>
                    <a:pt x="5955" y="12301"/>
                  </a:lnTo>
                  <a:lnTo>
                    <a:pt x="2880" y="12301"/>
                  </a:lnTo>
                  <a:lnTo>
                    <a:pt x="2880" y="10567"/>
                  </a:lnTo>
                  <a:lnTo>
                    <a:pt x="7100" y="10567"/>
                  </a:lnTo>
                  <a:lnTo>
                    <a:pt x="11437" y="6230"/>
                  </a:lnTo>
                  <a:close/>
                  <a:moveTo>
                    <a:pt x="6154" y="0"/>
                  </a:moveTo>
                  <a:lnTo>
                    <a:pt x="6154" y="3077"/>
                  </a:lnTo>
                  <a:lnTo>
                    <a:pt x="5007" y="3077"/>
                  </a:lnTo>
                  <a:lnTo>
                    <a:pt x="1" y="8081"/>
                  </a:lnTo>
                  <a:lnTo>
                    <a:pt x="1" y="10566"/>
                  </a:lnTo>
                  <a:lnTo>
                    <a:pt x="1539" y="10566"/>
                  </a:lnTo>
                  <a:lnTo>
                    <a:pt x="1539" y="18452"/>
                  </a:lnTo>
                  <a:lnTo>
                    <a:pt x="1" y="18452"/>
                  </a:lnTo>
                  <a:lnTo>
                    <a:pt x="1" y="19792"/>
                  </a:lnTo>
                  <a:lnTo>
                    <a:pt x="22870" y="19792"/>
                  </a:lnTo>
                  <a:lnTo>
                    <a:pt x="22870" y="18452"/>
                  </a:lnTo>
                  <a:lnTo>
                    <a:pt x="21330" y="18452"/>
                  </a:lnTo>
                  <a:lnTo>
                    <a:pt x="21330" y="10567"/>
                  </a:lnTo>
                  <a:lnTo>
                    <a:pt x="22870" y="10567"/>
                  </a:lnTo>
                  <a:lnTo>
                    <a:pt x="22870" y="8081"/>
                  </a:lnTo>
                  <a:lnTo>
                    <a:pt x="17864" y="3077"/>
                  </a:lnTo>
                  <a:lnTo>
                    <a:pt x="10568" y="3077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1511325" y="3110500"/>
              <a:ext cx="76875" cy="33500"/>
            </a:xfrm>
            <a:custGeom>
              <a:avLst/>
              <a:gdLst/>
              <a:ahLst/>
              <a:cxnLst/>
              <a:rect l="l" t="t" r="r" b="b"/>
              <a:pathLst>
                <a:path w="3075" h="1340" extrusionOk="0">
                  <a:moveTo>
                    <a:pt x="0" y="0"/>
                  </a:moveTo>
                  <a:lnTo>
                    <a:pt x="0" y="1340"/>
                  </a:lnTo>
                  <a:lnTo>
                    <a:pt x="3075" y="1340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9E6A32-A2BD-954F-8805-783B3DED0F6D}"/>
              </a:ext>
            </a:extLst>
          </p:cNvPr>
          <p:cNvSpPr txBox="1"/>
          <p:nvPr/>
        </p:nvSpPr>
        <p:spPr>
          <a:xfrm>
            <a:off x="365534" y="1567879"/>
            <a:ext cx="759534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 </a:t>
            </a:r>
            <a:r>
              <a:rPr lang="zh-TW" altLang="zh-TW" sz="1600" b="1" dirty="0"/>
              <a:t>月租金對附近有公園、百貨公司、超商、醫療機構和附近的捷運站數呈</a:t>
            </a:r>
            <a:r>
              <a:rPr lang="zh-TW" altLang="zh-TW" sz="1600" b="1" dirty="0">
                <a:solidFill>
                  <a:srgbClr val="FF0000"/>
                </a:solidFill>
              </a:rPr>
              <a:t>正</a:t>
            </a:r>
            <a:r>
              <a:rPr lang="zh-TW" altLang="zh-TW" sz="1600" b="1" dirty="0"/>
              <a:t>相關。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/>
              <a:t>2. </a:t>
            </a:r>
            <a:r>
              <a:rPr lang="zh-TW" altLang="zh-TW" sz="1600" b="1" dirty="0"/>
              <a:t>月租金對附近有學校、傳統市場、夜市、</a:t>
            </a:r>
            <a:endParaRPr lang="en-US" altLang="zh-TW" sz="1600" b="1" dirty="0"/>
          </a:p>
          <a:p>
            <a:pPr>
              <a:lnSpc>
                <a:spcPct val="150000"/>
              </a:lnSpc>
            </a:pPr>
            <a:r>
              <a:rPr lang="zh-TW" altLang="en-US" sz="1600" b="1" dirty="0"/>
              <a:t>    </a:t>
            </a:r>
            <a:r>
              <a:rPr lang="zh-TW" altLang="zh-TW" sz="1600" b="1" dirty="0"/>
              <a:t>附近的公車</a:t>
            </a:r>
            <a:r>
              <a:rPr lang="zh-TW" altLang="en-US" sz="1600" b="1" dirty="0"/>
              <a:t>站、</a:t>
            </a:r>
            <a:r>
              <a:rPr lang="zh-TW" altLang="zh-TW" sz="1600" b="1" dirty="0"/>
              <a:t>火車站數和公共自行車數呈</a:t>
            </a:r>
            <a:r>
              <a:rPr lang="zh-TW" altLang="en-US" sz="1600" b="1" dirty="0">
                <a:solidFill>
                  <a:srgbClr val="FF0000"/>
                </a:solidFill>
              </a:rPr>
              <a:t>負</a:t>
            </a:r>
            <a:r>
              <a:rPr lang="zh-TW" altLang="zh-TW" sz="1600" b="1" dirty="0"/>
              <a:t>相關。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我們認為雖然上述屬性均代表著便利，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但是會造成正相關負相關的原因在於環境。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舉例來說，雖然有夜市代表著便利，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     </a:t>
            </a:r>
            <a:r>
              <a:rPr lang="zh-TW" altLang="zh-TW" dirty="0"/>
              <a:t>然而卻也會連帶著噪音、環境問題。</a:t>
            </a:r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498179-9E8F-6845-B996-4A4D710BE584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108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B11D2116-EBA3-DF4A-BB32-12C6E7CE3D98}"/>
              </a:ext>
            </a:extLst>
          </p:cNvPr>
          <p:cNvSpPr txBox="1"/>
          <p:nvPr/>
        </p:nvSpPr>
        <p:spPr>
          <a:xfrm>
            <a:off x="1406871" y="1329062"/>
            <a:ext cx="147989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800" dirty="0"/>
              <a:t>3</a:t>
            </a:r>
            <a:r>
              <a:rPr kumimoji="1" lang="en-US" altLang="zh-TW" sz="2000" dirty="0"/>
              <a:t>. </a:t>
            </a:r>
            <a:r>
              <a:rPr kumimoji="1" lang="zh-TW" altLang="en-US" sz="2000" dirty="0"/>
              <a:t>綜合比較</a:t>
            </a:r>
            <a:endParaRPr kumimoji="1" lang="en-US" altLang="zh-TW" sz="20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7025CAC-586D-864D-AF5B-1373788475AF}"/>
              </a:ext>
            </a:extLst>
          </p:cNvPr>
          <p:cNvSpPr txBox="1"/>
          <p:nvPr/>
        </p:nvSpPr>
        <p:spPr>
          <a:xfrm>
            <a:off x="1078722" y="2249288"/>
            <a:ext cx="269817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＊</a:t>
            </a:r>
            <a:r>
              <a:rPr lang="zh-TW" altLang="zh-TW" dirty="0"/>
              <a:t>對公寓和電梯大樓來說，</a:t>
            </a:r>
            <a:endParaRPr lang="en-US" altLang="zh-TW" dirty="0"/>
          </a:p>
          <a:p>
            <a:r>
              <a:rPr lang="zh-TW" altLang="zh-TW" dirty="0"/>
              <a:t>所在樓層代表的意義不</a:t>
            </a:r>
            <a:r>
              <a:rPr lang="zh-TW" altLang="en-US" dirty="0"/>
              <a:t>同</a:t>
            </a:r>
            <a:r>
              <a:rPr lang="zh-TW" altLang="zh-TW" dirty="0"/>
              <a:t>，</a:t>
            </a:r>
            <a:endParaRPr lang="en-US" altLang="zh-TW" dirty="0"/>
          </a:p>
          <a:p>
            <a:r>
              <a:rPr lang="zh-TW" altLang="zh-TW" dirty="0"/>
              <a:t>因此針對這兩項屬性相乘。</a:t>
            </a:r>
            <a:endParaRPr lang="en-US" altLang="zh-TW" dirty="0"/>
          </a:p>
          <a:p>
            <a:endParaRPr kumimoji="1" lang="en-US" altLang="zh-TW" dirty="0"/>
          </a:p>
          <a:p>
            <a:r>
              <a:rPr lang="zh-TW" altLang="zh-TW" dirty="0"/>
              <a:t>除了以上兩大類，</a:t>
            </a:r>
            <a:r>
              <a:rPr lang="zh-TW" altLang="en-US" dirty="0"/>
              <a:t>新增八項屬性</a:t>
            </a:r>
            <a:endParaRPr lang="en-US" altLang="zh-TW" dirty="0"/>
          </a:p>
          <a:p>
            <a:r>
              <a:rPr lang="zh-TW" altLang="en-US" dirty="0"/>
              <a:t>分別為</a:t>
            </a:r>
            <a:r>
              <a:rPr lang="zh-TW" altLang="zh-TW" dirty="0"/>
              <a:t>代表</a:t>
            </a:r>
            <a:r>
              <a:rPr lang="en-US" altLang="zh-TW" dirty="0"/>
              <a:t>_</a:t>
            </a:r>
            <a:r>
              <a:rPr lang="zh-TW" altLang="zh-TW" dirty="0"/>
              <a:t>基隆市、</a:t>
            </a:r>
            <a:endParaRPr lang="en-US" altLang="zh-TW" dirty="0"/>
          </a:p>
          <a:p>
            <a:r>
              <a:rPr lang="zh-TW" altLang="zh-TW" dirty="0"/>
              <a:t>代表</a:t>
            </a:r>
            <a:r>
              <a:rPr lang="en-US" altLang="zh-TW" dirty="0"/>
              <a:t>_</a:t>
            </a:r>
            <a:r>
              <a:rPr lang="zh-TW" altLang="zh-TW" dirty="0"/>
              <a:t>新北市、</a:t>
            </a:r>
            <a:endParaRPr lang="en-US" altLang="zh-TW" dirty="0"/>
          </a:p>
          <a:p>
            <a:r>
              <a:rPr lang="zh-TW" altLang="zh-TW" dirty="0"/>
              <a:t>代表</a:t>
            </a:r>
            <a:r>
              <a:rPr lang="en-US" altLang="zh-TW" dirty="0"/>
              <a:t>_</a:t>
            </a:r>
            <a:r>
              <a:rPr lang="zh-TW" altLang="zh-TW" dirty="0"/>
              <a:t>臺北市、可寵、</a:t>
            </a:r>
            <a:endParaRPr lang="en-US" altLang="zh-TW" dirty="0"/>
          </a:p>
          <a:p>
            <a:r>
              <a:rPr lang="zh-TW" altLang="zh-TW" dirty="0"/>
              <a:t>提供車位且需要停車費、</a:t>
            </a:r>
            <a:endParaRPr lang="en-US" altLang="zh-TW" dirty="0"/>
          </a:p>
          <a:p>
            <a:r>
              <a:rPr lang="zh-TW" altLang="zh-TW" dirty="0"/>
              <a:t>提供車位但不需要停車費、</a:t>
            </a:r>
            <a:endParaRPr lang="en-US" altLang="zh-TW" dirty="0"/>
          </a:p>
          <a:p>
            <a:r>
              <a:rPr lang="zh-TW" altLang="zh-TW" dirty="0"/>
              <a:t>押金月數及有身份限制。</a:t>
            </a:r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5A3A97-DF7C-7B43-A15D-E988318B2B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6897" y="819750"/>
            <a:ext cx="5274310" cy="17989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294DD1D-6BE4-3D4B-B6CC-954324AEF6A3}"/>
              </a:ext>
            </a:extLst>
          </p:cNvPr>
          <p:cNvPicPr/>
          <p:nvPr/>
        </p:nvPicPr>
        <p:blipFill rotWithShape="1">
          <a:blip r:embed="rId4"/>
          <a:srcRect b="1250"/>
          <a:stretch/>
        </p:blipFill>
        <p:spPr bwMode="auto">
          <a:xfrm>
            <a:off x="3814035" y="2566977"/>
            <a:ext cx="5274310" cy="2406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82C7BB-F1B8-DC42-8B06-F68C13EF39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14035" y="2566977"/>
            <a:ext cx="5274310" cy="1900555"/>
          </a:xfrm>
          <a:prstGeom prst="rect">
            <a:avLst/>
          </a:prstGeom>
        </p:spPr>
      </p:pic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Building the Model</a:t>
            </a:r>
            <a:endParaRPr lang="zh-TW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CD028A-4C84-B74B-A706-AD440AC96927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4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對整層住家的需求者來說：</a:t>
            </a:r>
          </a:p>
        </p:txBody>
      </p:sp>
      <p:grpSp>
        <p:nvGrpSpPr>
          <p:cNvPr id="254" name="Google Shape;254;p36"/>
          <p:cNvGrpSpPr/>
          <p:nvPr/>
        </p:nvGrpSpPr>
        <p:grpSpPr>
          <a:xfrm>
            <a:off x="6718852" y="3922644"/>
            <a:ext cx="1157563" cy="1160895"/>
            <a:chOff x="1263900" y="2879850"/>
            <a:chExt cx="571775" cy="571675"/>
          </a:xfrm>
        </p:grpSpPr>
        <p:sp>
          <p:nvSpPr>
            <p:cNvPr id="255" name="Google Shape;255;p36"/>
            <p:cNvSpPr/>
            <p:nvPr/>
          </p:nvSpPr>
          <p:spPr>
            <a:xfrm>
              <a:off x="1263900" y="3418025"/>
              <a:ext cx="571775" cy="33500"/>
            </a:xfrm>
            <a:custGeom>
              <a:avLst/>
              <a:gdLst/>
              <a:ahLst/>
              <a:cxnLst/>
              <a:rect l="l" t="t" r="r" b="b"/>
              <a:pathLst>
                <a:path w="22871" h="1340" extrusionOk="0">
                  <a:moveTo>
                    <a:pt x="1" y="0"/>
                  </a:moveTo>
                  <a:lnTo>
                    <a:pt x="1" y="1339"/>
                  </a:lnTo>
                  <a:lnTo>
                    <a:pt x="22870" y="1339"/>
                  </a:lnTo>
                  <a:lnTo>
                    <a:pt x="22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1263900" y="2879850"/>
              <a:ext cx="571775" cy="494800"/>
            </a:xfrm>
            <a:custGeom>
              <a:avLst/>
              <a:gdLst/>
              <a:ahLst/>
              <a:cxnLst/>
              <a:rect l="l" t="t" r="r" b="b"/>
              <a:pathLst>
                <a:path w="22871" h="19792" extrusionOk="0">
                  <a:moveTo>
                    <a:pt x="9227" y="1340"/>
                  </a:moveTo>
                  <a:lnTo>
                    <a:pt x="9227" y="3073"/>
                  </a:lnTo>
                  <a:lnTo>
                    <a:pt x="7491" y="3073"/>
                  </a:lnTo>
                  <a:lnTo>
                    <a:pt x="7491" y="1340"/>
                  </a:lnTo>
                  <a:close/>
                  <a:moveTo>
                    <a:pt x="17309" y="4414"/>
                  </a:moveTo>
                  <a:lnTo>
                    <a:pt x="21529" y="8634"/>
                  </a:lnTo>
                  <a:lnTo>
                    <a:pt x="21529" y="9225"/>
                  </a:lnTo>
                  <a:lnTo>
                    <a:pt x="16326" y="9225"/>
                  </a:lnTo>
                  <a:lnTo>
                    <a:pt x="11516" y="4414"/>
                  </a:lnTo>
                  <a:close/>
                  <a:moveTo>
                    <a:pt x="11357" y="4416"/>
                  </a:moveTo>
                  <a:lnTo>
                    <a:pt x="6547" y="9226"/>
                  </a:lnTo>
                  <a:lnTo>
                    <a:pt x="1342" y="9226"/>
                  </a:lnTo>
                  <a:lnTo>
                    <a:pt x="1342" y="8636"/>
                  </a:lnTo>
                  <a:lnTo>
                    <a:pt x="5562" y="4416"/>
                  </a:lnTo>
                  <a:close/>
                  <a:moveTo>
                    <a:pt x="4615" y="13642"/>
                  </a:moveTo>
                  <a:lnTo>
                    <a:pt x="4615" y="15378"/>
                  </a:lnTo>
                  <a:lnTo>
                    <a:pt x="2880" y="15378"/>
                  </a:lnTo>
                  <a:lnTo>
                    <a:pt x="2880" y="13642"/>
                  </a:lnTo>
                  <a:close/>
                  <a:moveTo>
                    <a:pt x="19991" y="13642"/>
                  </a:moveTo>
                  <a:lnTo>
                    <a:pt x="19991" y="15378"/>
                  </a:lnTo>
                  <a:lnTo>
                    <a:pt x="18255" y="15378"/>
                  </a:lnTo>
                  <a:lnTo>
                    <a:pt x="18255" y="13642"/>
                  </a:lnTo>
                  <a:close/>
                  <a:moveTo>
                    <a:pt x="13840" y="13642"/>
                  </a:moveTo>
                  <a:lnTo>
                    <a:pt x="13840" y="18452"/>
                  </a:lnTo>
                  <a:lnTo>
                    <a:pt x="9029" y="18452"/>
                  </a:lnTo>
                  <a:lnTo>
                    <a:pt x="9029" y="13642"/>
                  </a:lnTo>
                  <a:close/>
                  <a:moveTo>
                    <a:pt x="11437" y="6230"/>
                  </a:moveTo>
                  <a:lnTo>
                    <a:pt x="15774" y="10567"/>
                  </a:lnTo>
                  <a:lnTo>
                    <a:pt x="19994" y="10567"/>
                  </a:lnTo>
                  <a:lnTo>
                    <a:pt x="19994" y="12301"/>
                  </a:lnTo>
                  <a:lnTo>
                    <a:pt x="16916" y="12301"/>
                  </a:lnTo>
                  <a:lnTo>
                    <a:pt x="16916" y="16717"/>
                  </a:lnTo>
                  <a:lnTo>
                    <a:pt x="19991" y="16717"/>
                  </a:lnTo>
                  <a:lnTo>
                    <a:pt x="19991" y="18452"/>
                  </a:lnTo>
                  <a:lnTo>
                    <a:pt x="15181" y="18452"/>
                  </a:lnTo>
                  <a:lnTo>
                    <a:pt x="15181" y="12301"/>
                  </a:lnTo>
                  <a:lnTo>
                    <a:pt x="7690" y="12301"/>
                  </a:lnTo>
                  <a:lnTo>
                    <a:pt x="7690" y="18452"/>
                  </a:lnTo>
                  <a:lnTo>
                    <a:pt x="2880" y="18452"/>
                  </a:lnTo>
                  <a:lnTo>
                    <a:pt x="2880" y="16717"/>
                  </a:lnTo>
                  <a:lnTo>
                    <a:pt x="5955" y="16717"/>
                  </a:lnTo>
                  <a:lnTo>
                    <a:pt x="5955" y="12301"/>
                  </a:lnTo>
                  <a:lnTo>
                    <a:pt x="2880" y="12301"/>
                  </a:lnTo>
                  <a:lnTo>
                    <a:pt x="2880" y="10567"/>
                  </a:lnTo>
                  <a:lnTo>
                    <a:pt x="7100" y="10567"/>
                  </a:lnTo>
                  <a:lnTo>
                    <a:pt x="11437" y="6230"/>
                  </a:lnTo>
                  <a:close/>
                  <a:moveTo>
                    <a:pt x="6154" y="0"/>
                  </a:moveTo>
                  <a:lnTo>
                    <a:pt x="6154" y="3077"/>
                  </a:lnTo>
                  <a:lnTo>
                    <a:pt x="5007" y="3077"/>
                  </a:lnTo>
                  <a:lnTo>
                    <a:pt x="1" y="8081"/>
                  </a:lnTo>
                  <a:lnTo>
                    <a:pt x="1" y="10566"/>
                  </a:lnTo>
                  <a:lnTo>
                    <a:pt x="1539" y="10566"/>
                  </a:lnTo>
                  <a:lnTo>
                    <a:pt x="1539" y="18452"/>
                  </a:lnTo>
                  <a:lnTo>
                    <a:pt x="1" y="18452"/>
                  </a:lnTo>
                  <a:lnTo>
                    <a:pt x="1" y="19792"/>
                  </a:lnTo>
                  <a:lnTo>
                    <a:pt x="22870" y="19792"/>
                  </a:lnTo>
                  <a:lnTo>
                    <a:pt x="22870" y="18452"/>
                  </a:lnTo>
                  <a:lnTo>
                    <a:pt x="21330" y="18452"/>
                  </a:lnTo>
                  <a:lnTo>
                    <a:pt x="21330" y="10567"/>
                  </a:lnTo>
                  <a:lnTo>
                    <a:pt x="22870" y="10567"/>
                  </a:lnTo>
                  <a:lnTo>
                    <a:pt x="22870" y="8081"/>
                  </a:lnTo>
                  <a:lnTo>
                    <a:pt x="17864" y="3077"/>
                  </a:lnTo>
                  <a:lnTo>
                    <a:pt x="10568" y="3077"/>
                  </a:lnTo>
                  <a:lnTo>
                    <a:pt x="10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1511325" y="3110500"/>
              <a:ext cx="76875" cy="33500"/>
            </a:xfrm>
            <a:custGeom>
              <a:avLst/>
              <a:gdLst/>
              <a:ahLst/>
              <a:cxnLst/>
              <a:rect l="l" t="t" r="r" b="b"/>
              <a:pathLst>
                <a:path w="3075" h="1340" extrusionOk="0">
                  <a:moveTo>
                    <a:pt x="0" y="0"/>
                  </a:moveTo>
                  <a:lnTo>
                    <a:pt x="0" y="1340"/>
                  </a:lnTo>
                  <a:lnTo>
                    <a:pt x="3075" y="1340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9E6A32-A2BD-954F-8805-783B3DED0F6D}"/>
              </a:ext>
            </a:extLst>
          </p:cNvPr>
          <p:cNvSpPr txBox="1"/>
          <p:nvPr/>
        </p:nvSpPr>
        <p:spPr>
          <a:xfrm>
            <a:off x="623229" y="1550504"/>
            <a:ext cx="557075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b="1" dirty="0"/>
              <a:t>1.</a:t>
            </a:r>
            <a:r>
              <a:rPr lang="zh-TW" altLang="en-US" sz="1600" b="1" dirty="0"/>
              <a:t> </a:t>
            </a:r>
            <a:r>
              <a:rPr lang="zh-TW" altLang="zh-TW" sz="1600" b="1" dirty="0"/>
              <a:t>以月租金來說，台北市</a:t>
            </a:r>
            <a:r>
              <a:rPr lang="en-US" altLang="zh-TW" sz="1600" b="1" dirty="0"/>
              <a:t>&gt;&gt;</a:t>
            </a:r>
            <a:r>
              <a:rPr lang="zh-TW" altLang="zh-TW" sz="1600" b="1" dirty="0"/>
              <a:t>新北市</a:t>
            </a:r>
            <a:r>
              <a:rPr lang="en-US" altLang="zh-TW" sz="1600" b="1" dirty="0"/>
              <a:t>&gt;</a:t>
            </a:r>
            <a:r>
              <a:rPr lang="zh-TW" altLang="zh-TW" sz="1600" b="1" dirty="0"/>
              <a:t>基隆市。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/>
              <a:t>2. </a:t>
            </a:r>
            <a:r>
              <a:rPr lang="zh-TW" altLang="zh-TW" sz="1600" b="1" dirty="0"/>
              <a:t>以公寓來說，所在樓層越高，租金越便宜；</a:t>
            </a:r>
            <a:endParaRPr lang="en-US" altLang="zh-TW" sz="1600" b="1" dirty="0"/>
          </a:p>
          <a:p>
            <a:pPr>
              <a:lnSpc>
                <a:spcPct val="150000"/>
              </a:lnSpc>
            </a:pPr>
            <a:r>
              <a:rPr lang="zh-TW" altLang="en-US" sz="1600" b="1" dirty="0"/>
              <a:t>    </a:t>
            </a:r>
            <a:r>
              <a:rPr lang="zh-TW" altLang="zh-TW" sz="1600" b="1" dirty="0"/>
              <a:t>對電梯大樓來說，所在樓層越高，租金越貴。</a:t>
            </a:r>
          </a:p>
          <a:p>
            <a:pPr>
              <a:lnSpc>
                <a:spcPct val="150000"/>
              </a:lnSpc>
            </a:pPr>
            <a:r>
              <a:rPr lang="en-US" altLang="zh-TW" sz="1600" b="1" dirty="0"/>
              <a:t>3. </a:t>
            </a:r>
            <a:r>
              <a:rPr lang="zh-TW" altLang="zh-TW" sz="1600" b="1" dirty="0"/>
              <a:t>只要有提供車位，租金都會較貴。</a:t>
            </a:r>
            <a:endParaRPr lang="en-US" altLang="zh-TW" sz="1600" b="1" dirty="0"/>
          </a:p>
          <a:p>
            <a:endParaRPr lang="zh-TW" altLang="zh-TW" sz="1600" dirty="0"/>
          </a:p>
          <a:p>
            <a:pPr>
              <a:lnSpc>
                <a:spcPct val="150000"/>
              </a:lnSpc>
            </a:pPr>
            <a:r>
              <a:rPr lang="zh-TW" altLang="zh-TW" dirty="0"/>
              <a:t>我們認為這些推論符合直覺，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/>
              <a:t>越遠離地面，蚊蟲和噪音皆會越少，租客可以得到較好的居住品質。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不過若是沒有電梯，租客還需考慮要自己爬樓梯的問題。</a:t>
            </a:r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217D655-32C7-A84A-AA6E-9E9AADF93D81}"/>
              </a:ext>
            </a:extLst>
          </p:cNvPr>
          <p:cNvSpPr txBox="1"/>
          <p:nvPr/>
        </p:nvSpPr>
        <p:spPr>
          <a:xfrm>
            <a:off x="8390750" y="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622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6BE4EC-E951-724D-B809-7DB6E3578B5C}"/>
              </a:ext>
            </a:extLst>
          </p:cNvPr>
          <p:cNvSpPr/>
          <p:nvPr/>
        </p:nvSpPr>
        <p:spPr>
          <a:xfrm>
            <a:off x="719999" y="1630531"/>
            <a:ext cx="8424001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我們建立了北北基地區</a:t>
            </a:r>
            <a:r>
              <a:rPr lang="zh-TW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整層住家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類型之租金模型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，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希望能讓未來的租屋族作為評判租金合理程度的輔助之一，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也可以一併檢視房東是否有惡意哄抬價格之行為，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新細明體" panose="02020500000000000000" pitchFamily="18" charset="-120"/>
              </a:rPr>
              <a:t>保護自己的居住權益</a:t>
            </a:r>
            <a:r>
              <a:rPr lang="zh-TW" altLang="zh-TW" dirty="0">
                <a:latin typeface="+mj-lt"/>
                <a:ea typeface="BiauKai" panose="02010601000101010101" pitchFamily="2" charset="-120"/>
                <a:cs typeface="新細明體" panose="02020500000000000000" pitchFamily="18" charset="-120"/>
              </a:rPr>
              <a:t>。</a:t>
            </a:r>
            <a:r>
              <a:rPr lang="zh-TW" altLang="zh-TW" dirty="0">
                <a:latin typeface="+mj-lt"/>
              </a:rPr>
              <a:t> </a:t>
            </a:r>
            <a:endParaRPr lang="zh-TW" altLang="en-US" dirty="0">
              <a:latin typeface="+mj-lt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380A58C-D632-4D49-B648-0D7E70BECFE6}"/>
              </a:ext>
            </a:extLst>
          </p:cNvPr>
          <p:cNvSpPr txBox="1"/>
          <p:nvPr/>
        </p:nvSpPr>
        <p:spPr>
          <a:xfrm>
            <a:off x="8465565" y="2440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7783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6BE4EC-E951-724D-B809-7DB6E3578B5C}"/>
              </a:ext>
            </a:extLst>
          </p:cNvPr>
          <p:cNvSpPr/>
          <p:nvPr/>
        </p:nvSpPr>
        <p:spPr>
          <a:xfrm>
            <a:off x="359999" y="1505025"/>
            <a:ext cx="8424001" cy="2534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1800" dirty="0"/>
              <a:t>我們認為現有的研究資料不足以進行有效分析，因此無法分別針對</a:t>
            </a:r>
            <a:r>
              <a:rPr lang="zh-TW" altLang="en-US" sz="1800" dirty="0"/>
              <a:t>其他房型</a:t>
            </a:r>
            <a:r>
              <a:rPr lang="zh-TW" altLang="zh-TW" sz="1800" dirty="0"/>
              <a:t>建模，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可能的原因是影響這類房型租金的因子無法透過現有的資料集獲得。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未來或許可以搭配對房東及租客的質化研究，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以利了解箇中原因，進而建立有效的分析模型，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協助租客對租房市場有更多的認識</a:t>
            </a:r>
            <a:r>
              <a:rPr lang="zh-TW" altLang="en-US" sz="1800" dirty="0"/>
              <a:t>，也</a:t>
            </a:r>
            <a:r>
              <a:rPr lang="zh-TW" altLang="zh-TW" sz="1800" dirty="0"/>
              <a:t>避免房東惡意提高價格，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達成租房市場的穩定，維護台灣的居住正義。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E9CC5B-1C2A-D749-8C55-F1FA19C372AA}"/>
              </a:ext>
            </a:extLst>
          </p:cNvPr>
          <p:cNvSpPr txBox="1"/>
          <p:nvPr/>
        </p:nvSpPr>
        <p:spPr>
          <a:xfrm>
            <a:off x="8465565" y="2440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3449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1001" name="Google Shape;1001;p59"/>
          <p:cNvSpPr txBox="1">
            <a:spLocks noGrp="1"/>
          </p:cNvSpPr>
          <p:nvPr>
            <p:ph type="body" idx="1"/>
          </p:nvPr>
        </p:nvSpPr>
        <p:spPr>
          <a:xfrm>
            <a:off x="720000" y="1050900"/>
            <a:ext cx="7704000" cy="3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dirty="0"/>
              <a:t>李永然（</a:t>
            </a:r>
            <a:r>
              <a:rPr lang="en-US" altLang="zh-TW" dirty="0"/>
              <a:t>2019</a:t>
            </a:r>
            <a:r>
              <a:rPr lang="zh-TW" altLang="zh-TW" dirty="0"/>
              <a:t>）。我國如何落實「居住權」的保障？－從台灣實施《租賃住宅市場發展及管理條例》談起。人權會訊，</a:t>
            </a:r>
            <a:r>
              <a:rPr lang="en-US" altLang="zh-TW" dirty="0"/>
              <a:t>(131)</a:t>
            </a:r>
            <a:r>
              <a:rPr lang="zh-TW" altLang="zh-TW" dirty="0"/>
              <a:t>，</a:t>
            </a:r>
            <a:r>
              <a:rPr lang="en-US" altLang="zh-TW" dirty="0"/>
              <a:t>8-11</a:t>
            </a:r>
            <a:r>
              <a:rPr lang="zh-TW" altLang="zh-TW" dirty="0"/>
              <a:t>。</a:t>
            </a:r>
          </a:p>
          <a:p>
            <a:pPr lvl="0"/>
            <a:r>
              <a:rPr lang="en-US" altLang="zh-TW" dirty="0"/>
              <a:t>ICESCR</a:t>
            </a:r>
            <a:r>
              <a:rPr lang="zh-TW" altLang="zh-TW" dirty="0"/>
              <a:t>｜經濟社會文化權利國際公約</a:t>
            </a:r>
            <a:r>
              <a:rPr lang="en-US" altLang="zh-TW" dirty="0"/>
              <a:t>. (n.d.). Retrieved December 26, 2020, from </a:t>
            </a:r>
            <a:r>
              <a:rPr lang="en-US" altLang="zh-TW" u="sng" dirty="0">
                <a:hlinkClick r:id="rId3"/>
              </a:rPr>
              <a:t>https://covenantswatch.org.tw/un-core-human-rights-treaties/icescr/</a:t>
            </a:r>
            <a:endParaRPr lang="zh-TW" altLang="zh-TW" dirty="0"/>
          </a:p>
          <a:p>
            <a:pPr lvl="0"/>
            <a:r>
              <a:rPr lang="en-US" altLang="zh-TW" dirty="0"/>
              <a:t>Zhang, S., Wang, L., &amp; Lu, F. (2019). Exploring Housing Rent by Mixed Geographically Weighted Regression: A Case Study in Nanjing. </a:t>
            </a:r>
            <a:r>
              <a:rPr lang="en-US" altLang="zh-TW" i="1" dirty="0"/>
              <a:t>ISPRS International Journal of Geo-Information,</a:t>
            </a:r>
            <a:r>
              <a:rPr lang="en-US" altLang="zh-TW" dirty="0"/>
              <a:t> </a:t>
            </a:r>
            <a:r>
              <a:rPr lang="en-US" altLang="zh-TW" i="1" dirty="0"/>
              <a:t>8</a:t>
            </a:r>
            <a:r>
              <a:rPr lang="en-US" altLang="zh-TW" dirty="0"/>
              <a:t>(10), 431. doi:10.3390/ijgi8100431</a:t>
            </a:r>
            <a:endParaRPr lang="zh-TW" altLang="zh-TW" dirty="0"/>
          </a:p>
          <a:p>
            <a:pPr lvl="0"/>
            <a:r>
              <a:rPr lang="zh-TW" altLang="zh-TW" dirty="0"/>
              <a:t>林祖嘉、林素菁（</a:t>
            </a:r>
            <a:r>
              <a:rPr lang="en-US" altLang="zh-TW" dirty="0"/>
              <a:t>1993</a:t>
            </a:r>
            <a:r>
              <a:rPr lang="zh-TW" altLang="zh-TW" dirty="0"/>
              <a:t>）。台灣地區環境品質與公共設施對房價與房租影響之分析。住宅學報，</a:t>
            </a:r>
            <a:r>
              <a:rPr lang="en-US" altLang="zh-TW" dirty="0"/>
              <a:t>(1)</a:t>
            </a:r>
            <a:r>
              <a:rPr lang="zh-TW" altLang="zh-TW" dirty="0"/>
              <a:t>，</a:t>
            </a:r>
            <a:r>
              <a:rPr lang="en-US" altLang="zh-TW" dirty="0"/>
              <a:t>21-45</a:t>
            </a:r>
            <a:r>
              <a:rPr lang="zh-TW" altLang="zh-TW" dirty="0"/>
              <a:t>。</a:t>
            </a:r>
            <a:r>
              <a:rPr lang="en-US" altLang="zh-TW" dirty="0"/>
              <a:t>doi:10.6375/JHS.199301.0021</a:t>
            </a:r>
            <a:endParaRPr lang="zh-TW" altLang="zh-TW" dirty="0"/>
          </a:p>
          <a:p>
            <a:pPr lvl="0"/>
            <a:r>
              <a:rPr lang="zh-TW" altLang="zh-TW" dirty="0"/>
              <a:t>【 租屋分析系列一】哪些因素會讓租金變高呢？</a:t>
            </a:r>
            <a:r>
              <a:rPr lang="en-US" altLang="zh-TW" dirty="0"/>
              <a:t> - </a:t>
            </a:r>
            <a:r>
              <a:rPr lang="en-US" altLang="zh-TW" dirty="0" err="1"/>
              <a:t>StockFeel</a:t>
            </a:r>
            <a:r>
              <a:rPr lang="en-US" altLang="zh-TW" dirty="0"/>
              <a:t> </a:t>
            </a:r>
            <a:r>
              <a:rPr lang="zh-TW" altLang="zh-TW" dirty="0"/>
              <a:t>股感</a:t>
            </a:r>
            <a:r>
              <a:rPr lang="en-US" altLang="zh-TW" dirty="0"/>
              <a:t>. (2020, December 07). Retrieved December 26, 2020, from https://</a:t>
            </a:r>
            <a:r>
              <a:rPr lang="en-US" altLang="zh-TW" dirty="0" err="1"/>
              <a:t>www.stockfeel.com.tw</a:t>
            </a:r>
            <a:r>
              <a:rPr lang="en-US" altLang="zh-TW" dirty="0"/>
              <a:t>/%E3%80%90-%E7%A7%9F%E5%B1%8B%E5%88%86%E6%9E%90%E7%B3%BB%E5%88%97%E4%B8%80%E3%80%91%E5%93%AA%E4%BA%9B%E5%9B%A0%E7%B4%A0%E6%9C%83%E8%AE%93%E7%A7%9F%E9%87%91%E8%AE%8A%E9%AB%98%E5%91%A2%EF%BC%9F/</a:t>
            </a:r>
            <a:endParaRPr lang="zh-TW" altLang="zh-TW" dirty="0"/>
          </a:p>
          <a:p>
            <a:pPr lvl="0"/>
            <a:r>
              <a:rPr lang="zh-TW" altLang="zh-TW" dirty="0"/>
              <a:t>【 租屋分析系列二】雙北哪個行政區租金最貴？最便宜？</a:t>
            </a:r>
            <a:r>
              <a:rPr lang="en-US" altLang="zh-TW" dirty="0"/>
              <a:t> - </a:t>
            </a:r>
            <a:r>
              <a:rPr lang="en-US" altLang="zh-TW" dirty="0" err="1"/>
              <a:t>StockFeel</a:t>
            </a:r>
            <a:r>
              <a:rPr lang="en-US" altLang="zh-TW" dirty="0"/>
              <a:t> </a:t>
            </a:r>
            <a:r>
              <a:rPr lang="zh-TW" altLang="zh-TW" dirty="0"/>
              <a:t>股感</a:t>
            </a:r>
            <a:r>
              <a:rPr lang="en-US" altLang="zh-TW" dirty="0"/>
              <a:t>. (2020, December 07). Retrieved December 26, 2020, from https://</a:t>
            </a:r>
            <a:r>
              <a:rPr lang="en-US" altLang="zh-TW" dirty="0" err="1"/>
              <a:t>www.stockfeel.com.tw</a:t>
            </a:r>
            <a:r>
              <a:rPr lang="en-US" altLang="zh-TW" dirty="0"/>
              <a:t>/%E3%80%90-%E7%A7%9F%E5%B1%8B%E5%88%86%E6%9E%90%E7%B3%BB%E5%88%97%E4%BA%8C%E3%80%91%E9%9B%99%E5%8C%97%E5%93%AA%E5%80%8B%E8%A1%8C%E6%94%BF%E5%8D%80%E7%A7%9F%E9%87%91%E6%9C%80%E8%B2%B4%EF%BC%9F%E6%9C%80/</a:t>
            </a:r>
            <a:endParaRPr lang="zh-TW" altLang="zh-TW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subTitle" idx="1"/>
          </p:nvPr>
        </p:nvSpPr>
        <p:spPr>
          <a:xfrm>
            <a:off x="720000" y="2796613"/>
            <a:ext cx="450645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e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公義，是國家最基本的價值，</a:t>
            </a:r>
            <a:endParaRPr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政府要讓每一位國民，都能尊嚴地生活，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0" indent="0" algn="l">
              <a:lnSpc>
                <a:spcPct val="150000"/>
              </a:lnSpc>
            </a:pP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並在合理資源分配下，獲得安定、安全的生活保障。 </a:t>
            </a:r>
            <a:r>
              <a:rPr lang="e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719999" y="2033013"/>
            <a:ext cx="27056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台灣的居住正義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l="10981" r="40451"/>
          <a:stretch/>
        </p:blipFill>
        <p:spPr>
          <a:xfrm>
            <a:off x="5226450" y="754425"/>
            <a:ext cx="3197550" cy="43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6119C58-E3CB-8F44-98B9-761485436106}"/>
              </a:ext>
            </a:extLst>
          </p:cNvPr>
          <p:cNvSpPr txBox="1"/>
          <p:nvPr/>
        </p:nvSpPr>
        <p:spPr>
          <a:xfrm>
            <a:off x="8859948" y="8252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達成居住正義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1"/>
          </p:nvPr>
        </p:nvSpPr>
        <p:spPr>
          <a:xfrm>
            <a:off x="6333900" y="1755798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/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改革房地產相關稅制，提升房屋市場的公平與效率。</a:t>
            </a:r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2"/>
          </p:nvPr>
        </p:nvSpPr>
        <p:spPr>
          <a:xfrm>
            <a:off x="6333900" y="3353711"/>
            <a:ext cx="20901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改善生活環境，提升居住品質，讓每個居住在台灣的人都有居住尊嚴。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7" name="Google Shape;317;p38"/>
          <p:cNvSpPr/>
          <p:nvPr/>
        </p:nvSpPr>
        <p:spPr>
          <a:xfrm flipH="1">
            <a:off x="5740250" y="0"/>
            <a:ext cx="27675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8" name="Google Shape;318;p38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3506504" y="3469361"/>
            <a:ext cx="36900" cy="5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6297000" y="3469361"/>
            <a:ext cx="36900" cy="55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subTitle" idx="3"/>
          </p:nvPr>
        </p:nvSpPr>
        <p:spPr>
          <a:xfrm>
            <a:off x="3543403" y="1755798"/>
            <a:ext cx="2235547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提供透明的房市交易資訊，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/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確保購屋品質，讓買房子的人住得安心。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ubTitle" idx="4"/>
          </p:nvPr>
        </p:nvSpPr>
        <p:spPr>
          <a:xfrm>
            <a:off x="3543403" y="3310432"/>
            <a:ext cx="2287553" cy="877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zh-TW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讓買不起房子的民眾至少也租得起房子，保障弱勢族群的居住權。</a:t>
            </a:r>
          </a:p>
        </p:txBody>
      </p:sp>
      <p:sp>
        <p:nvSpPr>
          <p:cNvPr id="330" name="Google Shape;330;p38"/>
          <p:cNvSpPr/>
          <p:nvPr/>
        </p:nvSpPr>
        <p:spPr>
          <a:xfrm>
            <a:off x="6297000" y="1894574"/>
            <a:ext cx="36900" cy="55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居住正義：你我都能實踐的理想- 張金鶚| Readmoo 讀墨電子書">
            <a:extLst>
              <a:ext uri="{FF2B5EF4-FFF2-40B4-BE49-F238E27FC236}">
                <a16:creationId xmlns:a16="http://schemas.microsoft.com/office/drawing/2014/main" id="{6EDD9A74-61A0-C64F-A066-81FCF31D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27" y="1583634"/>
            <a:ext cx="1987380" cy="28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CA7D977-6A97-F94C-B9E0-11B108D9B9CF}"/>
              </a:ext>
            </a:extLst>
          </p:cNvPr>
          <p:cNvSpPr txBox="1"/>
          <p:nvPr/>
        </p:nvSpPr>
        <p:spPr>
          <a:xfrm>
            <a:off x="4041913" y="4757530"/>
            <a:ext cx="3714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張金鶚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《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居住正義：你我都能實踐的理想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9D1DEAC-898A-7C4D-B731-62206DE064ED}"/>
              </a:ext>
            </a:extLst>
          </p:cNvPr>
          <p:cNvSpPr txBox="1"/>
          <p:nvPr/>
        </p:nvSpPr>
        <p:spPr>
          <a:xfrm>
            <a:off x="3154308" y="202043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3D5FCE0-38AF-2B47-888D-18CB366BDA6C}"/>
              </a:ext>
            </a:extLst>
          </p:cNvPr>
          <p:cNvSpPr txBox="1"/>
          <p:nvPr/>
        </p:nvSpPr>
        <p:spPr>
          <a:xfrm>
            <a:off x="5941516" y="202043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8733F88-A8BD-B941-B94D-0FD8785D16DD}"/>
              </a:ext>
            </a:extLst>
          </p:cNvPr>
          <p:cNvSpPr txBox="1"/>
          <p:nvPr/>
        </p:nvSpPr>
        <p:spPr>
          <a:xfrm>
            <a:off x="3154308" y="359522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9A88CF9-0AA5-0E4D-9B66-5350A3E24884}"/>
              </a:ext>
            </a:extLst>
          </p:cNvPr>
          <p:cNvSpPr txBox="1"/>
          <p:nvPr/>
        </p:nvSpPr>
        <p:spPr>
          <a:xfrm>
            <a:off x="5941516" y="359522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Google Shape;330;p38">
            <a:extLst>
              <a:ext uri="{FF2B5EF4-FFF2-40B4-BE49-F238E27FC236}">
                <a16:creationId xmlns:a16="http://schemas.microsoft.com/office/drawing/2014/main" id="{209538F6-907A-6A4B-9226-9FBFC03F2980}"/>
              </a:ext>
            </a:extLst>
          </p:cNvPr>
          <p:cNvSpPr/>
          <p:nvPr/>
        </p:nvSpPr>
        <p:spPr>
          <a:xfrm>
            <a:off x="3524953" y="1894572"/>
            <a:ext cx="36900" cy="55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FECCA72-B0A7-3D40-B0F4-F2281F36DE65}"/>
              </a:ext>
            </a:extLst>
          </p:cNvPr>
          <p:cNvSpPr txBox="1"/>
          <p:nvPr/>
        </p:nvSpPr>
        <p:spPr>
          <a:xfrm>
            <a:off x="8506549" y="250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59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研究目的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952A947-235F-6D40-99CA-C4FA7BAD3B5A}"/>
              </a:ext>
            </a:extLst>
          </p:cNvPr>
          <p:cNvSpPr txBox="1"/>
          <p:nvPr/>
        </p:nvSpPr>
        <p:spPr>
          <a:xfrm>
            <a:off x="2179728" y="1342755"/>
            <a:ext cx="5824586" cy="294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/>
              <a:t>透過</a:t>
            </a:r>
            <a:r>
              <a:rPr lang="zh-TW" altLang="zh-TW" sz="1800" dirty="0"/>
              <a:t>探討會影響租金的因子，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理解各變數對租金的影響，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如地點、交通便利性、房屋條件等。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zh-TW" sz="1800" dirty="0"/>
              <a:t>可以檢視是否有</a:t>
            </a:r>
            <a:r>
              <a:rPr lang="zh-TW" altLang="zh-TW" sz="1800"/>
              <a:t>房東惡意</a:t>
            </a:r>
            <a:r>
              <a:rPr lang="zh-TW" altLang="en-US" sz="1800"/>
              <a:t>提高</a:t>
            </a:r>
            <a:r>
              <a:rPr lang="zh-TW" altLang="zh-TW" sz="1800"/>
              <a:t>價格</a:t>
            </a:r>
            <a:r>
              <a:rPr lang="zh-TW" altLang="zh-TW" sz="1800" dirty="0"/>
              <a:t>，保護租屋者的權利。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en-US" sz="1800" dirty="0"/>
              <a:t>也</a:t>
            </a:r>
            <a:r>
              <a:rPr lang="zh-TW" altLang="zh-TW" sz="1800" dirty="0"/>
              <a:t>檢視租屋者需求，進而協助其</a:t>
            </a:r>
            <a:r>
              <a:rPr lang="zh-TW" altLang="en-US" sz="1800" dirty="0"/>
              <a:t>解釋</a:t>
            </a:r>
            <a:r>
              <a:rPr lang="zh-TW" altLang="zh-TW" sz="1800" dirty="0"/>
              <a:t>需求物件的價格，</a:t>
            </a:r>
            <a:r>
              <a:rPr lang="zh-TW" altLang="en-US" sz="1800" dirty="0"/>
              <a:t>作為</a:t>
            </a:r>
            <a:r>
              <a:rPr lang="zh-TW" altLang="zh-TW" sz="1800" dirty="0"/>
              <a:t>租屋時的協助判斷依據。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DF07C4D-0371-F64D-BB92-1D3488BDC1EB}"/>
              </a:ext>
            </a:extLst>
          </p:cNvPr>
          <p:cNvSpPr txBox="1"/>
          <p:nvPr/>
        </p:nvSpPr>
        <p:spPr>
          <a:xfrm>
            <a:off x="8482189" y="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772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subTitle" idx="1"/>
          </p:nvPr>
        </p:nvSpPr>
        <p:spPr>
          <a:xfrm>
            <a:off x="720000" y="2796613"/>
            <a:ext cx="450645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呈現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年北北基租屋現況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720000" y="2033013"/>
            <a:ext cx="196941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資料視覺化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l="10981" r="40451"/>
          <a:stretch/>
        </p:blipFill>
        <p:spPr>
          <a:xfrm>
            <a:off x="5226450" y="754425"/>
            <a:ext cx="3197550" cy="43890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0A8990A-A6D6-7940-B9AC-C619CC11B3FA}"/>
              </a:ext>
            </a:extLst>
          </p:cNvPr>
          <p:cNvSpPr txBox="1"/>
          <p:nvPr/>
        </p:nvSpPr>
        <p:spPr>
          <a:xfrm>
            <a:off x="8482189" y="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33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26FBF-A1D5-3841-8BC4-430F0E28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707" y="2186640"/>
            <a:ext cx="3275700" cy="84180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房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城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</a:t>
            </a:r>
          </a:p>
        </p:txBody>
      </p:sp>
      <p:pic>
        <p:nvPicPr>
          <p:cNvPr id="5" name="slide12" descr="房型">
            <a:extLst>
              <a:ext uri="{FF2B5EF4-FFF2-40B4-BE49-F238E27FC236}">
                <a16:creationId xmlns:a16="http://schemas.microsoft.com/office/drawing/2014/main" id="{92AFFC41-14D4-2A42-ABC5-46A5F3CBC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620"/>
            <a:ext cx="6419850" cy="51358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58D5D9A-5EE6-1E4D-9BFB-DDF052F29DAA}"/>
              </a:ext>
            </a:extLst>
          </p:cNvPr>
          <p:cNvSpPr txBox="1"/>
          <p:nvPr/>
        </p:nvSpPr>
        <p:spPr>
          <a:xfrm>
            <a:off x="8482189" y="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37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401D7D91-E840-9A48-905B-C317B55E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90535" y="2150850"/>
            <a:ext cx="3275700" cy="84180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築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城</a:t>
            </a:r>
            <a:b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</a:t>
            </a:r>
          </a:p>
        </p:txBody>
      </p:sp>
      <p:pic>
        <p:nvPicPr>
          <p:cNvPr id="6" name="slide13" descr="儀表板窗格 2">
            <a:extLst>
              <a:ext uri="{FF2B5EF4-FFF2-40B4-BE49-F238E27FC236}">
                <a16:creationId xmlns:a16="http://schemas.microsoft.com/office/drawing/2014/main" id="{7EEFC90C-8647-8742-A1B4-BF9FA784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6429375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6F6CB3-2E9B-1F41-8FD8-CB79C5A57902}"/>
              </a:ext>
            </a:extLst>
          </p:cNvPr>
          <p:cNvSpPr txBox="1"/>
          <p:nvPr/>
        </p:nvSpPr>
        <p:spPr>
          <a:xfrm>
            <a:off x="8482189" y="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60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A12E6A4-4572-924B-9F37-6521F2DC4B1A}"/>
              </a:ext>
            </a:extLst>
          </p:cNvPr>
          <p:cNvSpPr/>
          <p:nvPr/>
        </p:nvSpPr>
        <p:spPr>
          <a:xfrm>
            <a:off x="726141" y="1232922"/>
            <a:ext cx="5540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築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＊</a:t>
            </a:r>
            <a:br>
              <a:rPr kumimoji="1" lang="en-US" altLang="zh-TW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房</a:t>
            </a:r>
            <a:endParaRPr kumimoji="1" lang="en-US" altLang="zh-TW" sz="2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</a:t>
            </a:r>
            <a:endParaRPr lang="zh-TW" altLang="en-US" sz="2800" b="1" dirty="0"/>
          </a:p>
        </p:txBody>
      </p:sp>
      <p:pic>
        <p:nvPicPr>
          <p:cNvPr id="6" name="slide6" descr="各房型所在建築類型及對應平均價格">
            <a:extLst>
              <a:ext uri="{FF2B5EF4-FFF2-40B4-BE49-F238E27FC236}">
                <a16:creationId xmlns:a16="http://schemas.microsoft.com/office/drawing/2014/main" id="{26B727C8-96F0-0C44-A307-70876BFFC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0"/>
            <a:ext cx="7645743" cy="5143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71F946-626B-0547-938D-47F46E60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46" y="0"/>
            <a:ext cx="6628274" cy="49834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E46980-1B9F-DC4A-B41C-955D73294236}"/>
              </a:ext>
            </a:extLst>
          </p:cNvPr>
          <p:cNvSpPr txBox="1"/>
          <p:nvPr/>
        </p:nvSpPr>
        <p:spPr>
          <a:xfrm>
            <a:off x="8482189" y="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30301"/>
      </p:ext>
    </p:extLst>
  </p:cSld>
  <p:clrMapOvr>
    <a:masterClrMapping/>
  </p:clrMapOvr>
</p:sld>
</file>

<file path=ppt/theme/theme1.xml><?xml version="1.0" encoding="utf-8"?>
<a:theme xmlns:a="http://schemas.openxmlformats.org/drawingml/2006/main" name="Renting Home Branding Guidelines by Slidesgo">
  <a:themeElements>
    <a:clrScheme name="Simple Light">
      <a:dk1>
        <a:srgbClr val="383838"/>
      </a:dk1>
      <a:lt1>
        <a:srgbClr val="FFFFFF"/>
      </a:lt1>
      <a:dk2>
        <a:srgbClr val="747474"/>
      </a:dk2>
      <a:lt2>
        <a:srgbClr val="EEEEEE"/>
      </a:lt2>
      <a:accent1>
        <a:srgbClr val="FF8F8A"/>
      </a:accent1>
      <a:accent2>
        <a:srgbClr val="E85B5B"/>
      </a:accent2>
      <a:accent3>
        <a:srgbClr val="78909C"/>
      </a:accent3>
      <a:accent4>
        <a:srgbClr val="4F9096"/>
      </a:accent4>
      <a:accent5>
        <a:srgbClr val="347379"/>
      </a:accent5>
      <a:accent6>
        <a:srgbClr val="97B0B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1464</Words>
  <Application>Microsoft Macintosh PowerPoint</Application>
  <PresentationFormat>如螢幕大小 (16:9)</PresentationFormat>
  <Paragraphs>163</Paragraphs>
  <Slides>28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Bebas Neue</vt:lpstr>
      <vt:lpstr>Microsoft JhengHei</vt:lpstr>
      <vt:lpstr>Glegoo</vt:lpstr>
      <vt:lpstr>Josefin Sans</vt:lpstr>
      <vt:lpstr>Arial</vt:lpstr>
      <vt:lpstr>Renting Home Branding Guidelines by Slidesgo</vt:lpstr>
      <vt:lpstr>檢視租屋物件與租金關係 守護租房者的居住正義</vt:lpstr>
      <vt:lpstr>主題探討</vt:lpstr>
      <vt:lpstr>台灣的居住正義</vt:lpstr>
      <vt:lpstr>達成居住正義</vt:lpstr>
      <vt:lpstr>研究目的</vt:lpstr>
      <vt:lpstr>資料視覺化</vt:lpstr>
      <vt:lpstr>房 型 ＊ 城 市</vt:lpstr>
      <vt:lpstr>建 築 型 ＊ 城 市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資料處理</vt:lpstr>
      <vt:lpstr>Exploring the data</vt:lpstr>
      <vt:lpstr>Preprocessing the Data</vt:lpstr>
      <vt:lpstr>Building the Model</vt:lpstr>
      <vt:lpstr>對整層住家的需求者來說：</vt:lpstr>
      <vt:lpstr>Building the Model</vt:lpstr>
      <vt:lpstr>對整層住家的需求者來說：</vt:lpstr>
      <vt:lpstr>Building the Model</vt:lpstr>
      <vt:lpstr>對整層住家的需求者來說：</vt:lpstr>
      <vt:lpstr>Conclusion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檢視租屋物件與租金關係 守護租房者的居住正義</dc:title>
  <cp:lastModifiedBy>張韻琦</cp:lastModifiedBy>
  <cp:revision>37</cp:revision>
  <dcterms:modified xsi:type="dcterms:W3CDTF">2020-12-30T07:52:35Z</dcterms:modified>
</cp:coreProperties>
</file>